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2" r:id="rId3"/>
    <p:sldId id="265" r:id="rId4"/>
    <p:sldId id="266" r:id="rId5"/>
    <p:sldId id="267" r:id="rId6"/>
    <p:sldId id="268" r:id="rId7"/>
    <p:sldId id="276" r:id="rId8"/>
    <p:sldId id="277" r:id="rId9"/>
    <p:sldId id="278" r:id="rId10"/>
    <p:sldId id="279" r:id="rId11"/>
    <p:sldId id="280" r:id="rId12"/>
    <p:sldId id="281" r:id="rId13"/>
    <p:sldId id="283" r:id="rId14"/>
    <p:sldId id="285" r:id="rId15"/>
    <p:sldId id="286" r:id="rId16"/>
    <p:sldId id="289" r:id="rId17"/>
    <p:sldId id="287" r:id="rId18"/>
    <p:sldId id="288" r:id="rId19"/>
    <p:sldId id="282" r:id="rId20"/>
    <p:sldId id="263" r:id="rId21"/>
    <p:sldId id="284" r:id="rId22"/>
    <p:sldId id="259" r:id="rId23"/>
    <p:sldId id="269" r:id="rId24"/>
  </p:sldIdLst>
  <p:sldSz cx="12192000" cy="6858000"/>
  <p:notesSz cx="6858000" cy="9144000"/>
  <p:custDataLst>
    <p:tags r:id="rId26"/>
  </p:custData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apa" id="{226C38B3-E1FB-456C-851E-378F8009527C}">
          <p14:sldIdLst>
            <p14:sldId id="256"/>
          </p14:sldIdLst>
        </p14:section>
        <p14:section name="Slide 1" id="{937E2D2D-D040-4207-A561-4DB54208D925}">
          <p14:sldIdLst>
            <p14:sldId id="262"/>
            <p14:sldId id="265"/>
            <p14:sldId id="266"/>
            <p14:sldId id="267"/>
          </p14:sldIdLst>
        </p14:section>
        <p14:section name="Slide 2" id="{6519027C-05FF-4D48-817E-DBA26BE06FE5}">
          <p14:sldIdLst>
            <p14:sldId id="268"/>
            <p14:sldId id="276"/>
            <p14:sldId id="277"/>
            <p14:sldId id="278"/>
            <p14:sldId id="279"/>
            <p14:sldId id="280"/>
          </p14:sldIdLst>
        </p14:section>
        <p14:section name="Resultados" id="{9D3F0EFA-C6CC-4CC8-AD5F-5029FE1854BF}">
          <p14:sldIdLst>
            <p14:sldId id="281"/>
            <p14:sldId id="283"/>
            <p14:sldId id="285"/>
            <p14:sldId id="286"/>
            <p14:sldId id="289"/>
          </p14:sldIdLst>
        </p14:section>
        <p14:section name="Finalização" id="{EA43CD26-6D2E-4C50-9620-BDA2E96A96C4}">
          <p14:sldIdLst>
            <p14:sldId id="287"/>
          </p14:sldIdLst>
        </p14:section>
        <p14:section name="Backup" id="{979541E2-E859-4AD9-873A-109B623710CC}">
          <p14:sldIdLst>
            <p14:sldId id="288"/>
            <p14:sldId id="282"/>
            <p14:sldId id="263"/>
            <p14:sldId id="284"/>
            <p14:sldId id="259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19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7C0FC9-DF20-49CB-A20B-B756E1807E01}" type="datetimeFigureOut">
              <a:rPr lang="pt-BR" smtClean="0"/>
              <a:t>19/10/2023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340248-BEA5-4FB2-9089-9EE6EB6CE8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046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FEBA57-0075-5872-BC1B-B024F2FD7A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2B41D0-F40C-7CEE-FC1A-EFE5E7C57F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0B0471-0205-7ADD-D6DA-DE892118F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3021-6E26-4CB0-AC26-B5D95CF9EB8B}" type="datetime1">
              <a:rPr lang="pt-BR" smtClean="0"/>
              <a:t>19/10/2023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B371AD-EF5B-010F-03C8-74A53EFF7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6231E5-07A9-2E11-A151-3D3B454E8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6505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0F0D5B-5A89-4EBD-5588-0252F431F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40943AB-6A93-F47A-DDA6-73F2B3C3D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55AB500-3BC9-5124-1082-564CCB01A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CFD75-6CAC-4A31-962A-662CEA7AD8FF}" type="datetime1">
              <a:rPr lang="pt-BR" smtClean="0"/>
              <a:t>19/10/2023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14C561-6CD5-B8E1-9E24-E46C8EF3B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A857A6-D0F9-4BAF-149F-677BD8E53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9172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5D3444A-2FCF-EA3D-EDF3-EB0ACF9C1D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CD2A6B0-55CA-5B1E-18DC-B6FFC3151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BD4A7D-8ABE-350A-9617-9CBD7044B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15951-5682-44FB-A9DA-0170798BBE12}" type="datetime1">
              <a:rPr lang="pt-BR" smtClean="0"/>
              <a:t>19/10/2023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2F8349-2C79-08AC-027C-4AAF0D23E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0C5C96-4AC5-A241-4F66-2968453EA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832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FAA521-4AF4-C72D-B446-83A1B84AF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55D54A-4B38-BE56-2C46-D5BC5D91F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369573-52ED-B368-FC19-B322CD395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FBFC0-DDCC-459E-8396-480EF730B56D}" type="datetime1">
              <a:rPr lang="pt-BR" smtClean="0"/>
              <a:t>19/10/2023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DB224BD-C247-5677-2155-329B7F4AC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CC2CD17-E1E4-2447-8F89-7EB483E3F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281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B98901-11BC-E959-3A49-D90B934CA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34EB935-D768-9BD2-AABD-ADEBC401B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A36D14-E37B-1693-1B48-E58350F73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4A68-C4A9-4D72-82BB-DD7C3093A28A}" type="datetime1">
              <a:rPr lang="pt-BR" smtClean="0"/>
              <a:t>19/10/2023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7198AB4-B2EA-594E-CD54-554F0F004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7358CA-4033-5BAF-C8F9-414D9C12D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039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A633C1-B619-1D54-3F51-7047EEB1F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F56586-35AD-C9C7-13CC-2E6EBFA2E5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CB06C6E-06D3-DA56-15E6-16F2E92E42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7ADD0CA-89DC-3B9C-96E0-8DBA6782A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76CFB-D9AB-486B-8C58-0E880CA86A17}" type="datetime1">
              <a:rPr lang="pt-BR" smtClean="0"/>
              <a:t>19/10/2023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F47405D-043F-78AE-C178-A4DF3B110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DE4CA45-FBDF-55C3-E401-F423A9487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0550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E6CB31-FA51-13EF-AA19-85A21AC28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A75099-120A-9519-BD12-420D6063E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C14D999-46C7-1731-95DD-7F3BECE0E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695D2A6-49BF-DDD5-5B45-A6C0584B9D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42F500D-482E-372B-1F5C-41D1CF1073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F26CA8D-4D9C-4D2B-2061-BC4FE5359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AEDA8-D9E6-40BF-9D96-57FDB857A18F}" type="datetime1">
              <a:rPr lang="pt-BR" smtClean="0"/>
              <a:t>19/10/2023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5D73F71-DAC2-F1D5-9ADA-500A6F68F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17D5513-041D-5AC9-9D44-A312E7734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2792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2FE1AE-AE82-AE34-CD59-F3C4F8C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41BBD16-7E3C-7153-2B60-96E916D00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C30A-DB1B-41C3-81A9-989C7EA94C2A}" type="datetime1">
              <a:rPr lang="pt-BR" smtClean="0"/>
              <a:t>19/10/2023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41FEB06-D7D1-EE4A-E121-CFB19F8D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A8C696A-FA6C-6F08-0408-8B4EFAC10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2828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058A29D-449E-0E04-076F-1F4F13BC9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5492-C776-44BB-8475-33CAE026C9BF}" type="datetime1">
              <a:rPr lang="pt-BR" smtClean="0"/>
              <a:t>19/10/2023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8E257D4-E5CA-AA02-6F47-90254123F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802F1C2-3BFB-BDB4-614D-D6AA138B9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9637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AB4704-F4E5-9E16-8FE4-DE6647B06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30FA64-6929-02C1-0689-07A3F161D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7664E1A-B3C7-8CE8-E366-CECDEA8F4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3CE1453-207D-2B48-21DD-E1E351BF7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C6708-C4F2-4D51-B432-6CBCD26C6E3A}" type="datetime1">
              <a:rPr lang="pt-BR" smtClean="0"/>
              <a:t>19/10/2023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F20AFF6-2EA6-474E-8B31-23C057A8E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3D648F-3A9F-2D87-CECA-0D1ED40C2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5349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DF3CED-5C36-D6DE-9BCE-32505A25B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DA416AE-1418-E99A-3D07-154B3F7432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18236C4-5290-D37A-3D4B-ED34386584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ABF9BD-F000-2CC9-6398-7C45D9513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4EC0-764E-494F-B824-CA6034C7DD48}" type="datetime1">
              <a:rPr lang="pt-BR" smtClean="0"/>
              <a:t>19/10/2023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63B7CA5-E81E-3734-8D3B-C8DB42B5D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F39B7D7-E339-1746-380D-87507A0C8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096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24480CF-2C99-BC53-AE51-C27C75496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D0BEFBF-13B5-DE51-6F4E-56545CB71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6837BAF-95B0-C5D9-057C-C0F35CF9BA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20079C-CBFC-4D97-BEA5-A14426505ED8}" type="datetime1">
              <a:rPr lang="pt-BR" smtClean="0"/>
              <a:t>19/10/2023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D84BB8-368B-5051-9944-08E7472AA5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23D396-6938-91B9-48AA-B822BE0A80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DE0A6-297A-4795-84B4-F5D43D7C90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6108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832DCCB7-8C2A-3FE0-AD60-3EAA069E0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60611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88715A93-9B3A-9077-B4AE-C43C0A71CF07}"/>
              </a:ext>
            </a:extLst>
          </p:cNvPr>
          <p:cNvSpPr txBox="1"/>
          <p:nvPr/>
        </p:nvSpPr>
        <p:spPr>
          <a:xfrm>
            <a:off x="134471" y="1638597"/>
            <a:ext cx="73791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b="1" i="0" dirty="0">
                <a:solidFill>
                  <a:srgbClr val="FFFFFF"/>
                </a:solidFill>
                <a:effectLst/>
              </a:rPr>
              <a:t>Estratégia de Momentum: Potencial no Brasil</a:t>
            </a:r>
            <a:endParaRPr lang="pt-BR" sz="6600" dirty="0"/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918DAC19-FBBC-E323-CD07-735365676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54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0">
            <a:extLst>
              <a:ext uri="{FF2B5EF4-FFF2-40B4-BE49-F238E27FC236}">
                <a16:creationId xmlns:a16="http://schemas.microsoft.com/office/drawing/2014/main" id="{95A8A570-A526-DF85-D451-34E45193FCE6}"/>
              </a:ext>
            </a:extLst>
          </p:cNvPr>
          <p:cNvSpPr/>
          <p:nvPr/>
        </p:nvSpPr>
        <p:spPr>
          <a:xfrm>
            <a:off x="4597610" y="2524421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kern="0" dirty="0">
                <a:cs typeface="Rubik" panose="020B0604020202020204" charset="-79"/>
                <a:sym typeface="Arial"/>
              </a:rPr>
              <a:t>Desconsiderados custos operacionais e de IR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pic>
        <p:nvPicPr>
          <p:cNvPr id="20" name="Imagem 19" descr="Foto preta e branca de peça de xadrez&#10;&#10;Descrição gerada automaticamente com confiança média">
            <a:extLst>
              <a:ext uri="{FF2B5EF4-FFF2-40B4-BE49-F238E27FC236}">
                <a16:creationId xmlns:a16="http://schemas.microsoft.com/office/drawing/2014/main" id="{248714E5-89FD-9B92-DF93-B24993D8C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8" name="Rectangle: Rounded Corners 10">
            <a:extLst>
              <a:ext uri="{FF2B5EF4-FFF2-40B4-BE49-F238E27FC236}">
                <a16:creationId xmlns:a16="http://schemas.microsoft.com/office/drawing/2014/main" id="{8024AA79-DDA3-C738-3F68-84A88E58E744}"/>
              </a:ext>
            </a:extLst>
          </p:cNvPr>
          <p:cNvSpPr/>
          <p:nvPr/>
        </p:nvSpPr>
        <p:spPr>
          <a:xfrm>
            <a:off x="437989" y="2658308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Pesos iguais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7" name="Rectangle: Rounded Corners 10">
            <a:extLst>
              <a:ext uri="{FF2B5EF4-FFF2-40B4-BE49-F238E27FC236}">
                <a16:creationId xmlns:a16="http://schemas.microsoft.com/office/drawing/2014/main" id="{8CFFD4D3-2B19-0F07-D041-2DA37AAEEFF0}"/>
              </a:ext>
            </a:extLst>
          </p:cNvPr>
          <p:cNvSpPr/>
          <p:nvPr/>
        </p:nvSpPr>
        <p:spPr>
          <a:xfrm>
            <a:off x="8757236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Rubik" panose="020B0604020202020204" charset="-79"/>
                <a:sym typeface="Arial"/>
              </a:rPr>
              <a:t>Cálculo do momentum nos últimos 250 dias </a:t>
            </a:r>
          </a:p>
        </p:txBody>
      </p: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9A854311-D858-8BE9-0956-6BFAAFBDF5E3}"/>
              </a:ext>
            </a:extLst>
          </p:cNvPr>
          <p:cNvSpPr/>
          <p:nvPr/>
        </p:nvSpPr>
        <p:spPr>
          <a:xfrm>
            <a:off x="4597610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Janela de estudo </a:t>
            </a:r>
            <a:r>
              <a:rPr lang="pt-BR" b="1" dirty="0">
                <a:solidFill>
                  <a:srgbClr val="374151"/>
                </a:solidFill>
              </a:rPr>
              <a:t>= </a:t>
            </a:r>
            <a:r>
              <a:rPr lang="pt-BR" b="1" dirty="0"/>
              <a:t>500 dias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5" name="Rectangle: Rounded Corners 10">
            <a:extLst>
              <a:ext uri="{FF2B5EF4-FFF2-40B4-BE49-F238E27FC236}">
                <a16:creationId xmlns:a16="http://schemas.microsoft.com/office/drawing/2014/main" id="{65EEE510-0D30-BF2F-9F7B-DC4ACE997F70}"/>
              </a:ext>
            </a:extLst>
          </p:cNvPr>
          <p:cNvSpPr/>
          <p:nvPr/>
        </p:nvSpPr>
        <p:spPr>
          <a:xfrm>
            <a:off x="437989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10 ações escolhidas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10</a:t>
            </a:fld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C82EC7C-10DB-358E-9B21-9DA1117FE968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FFB1B375-F7F8-F709-3376-EE9A98322297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E831B2A4-4CFE-50DF-4CE2-387469AE4380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Parâmetros da estratégia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0740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Foto preta e branca de peça de xadrez&#10;&#10;Descrição gerada automaticamente com confiança média">
            <a:extLst>
              <a:ext uri="{FF2B5EF4-FFF2-40B4-BE49-F238E27FC236}">
                <a16:creationId xmlns:a16="http://schemas.microsoft.com/office/drawing/2014/main" id="{248714E5-89FD-9B92-DF93-B24993D8C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9" name="Rectangle: Rounded Corners 10">
            <a:extLst>
              <a:ext uri="{FF2B5EF4-FFF2-40B4-BE49-F238E27FC236}">
                <a16:creationId xmlns:a16="http://schemas.microsoft.com/office/drawing/2014/main" id="{95A8A570-A526-DF85-D451-34E45193FCE6}"/>
              </a:ext>
            </a:extLst>
          </p:cNvPr>
          <p:cNvSpPr/>
          <p:nvPr/>
        </p:nvSpPr>
        <p:spPr>
          <a:xfrm>
            <a:off x="8757236" y="2667607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kern="0" dirty="0">
                <a:cs typeface="Rubik" panose="020B0604020202020204" charset="-79"/>
                <a:sym typeface="Arial"/>
              </a:rPr>
              <a:t>Desconsiderados custos operacionais e de IR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8" name="Rectangle: Rounded Corners 10">
            <a:extLst>
              <a:ext uri="{FF2B5EF4-FFF2-40B4-BE49-F238E27FC236}">
                <a16:creationId xmlns:a16="http://schemas.microsoft.com/office/drawing/2014/main" id="{8024AA79-DDA3-C738-3F68-84A88E58E744}"/>
              </a:ext>
            </a:extLst>
          </p:cNvPr>
          <p:cNvSpPr/>
          <p:nvPr/>
        </p:nvSpPr>
        <p:spPr>
          <a:xfrm>
            <a:off x="437989" y="2658308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Pesos iguais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7" name="Rectangle: Rounded Corners 10">
            <a:extLst>
              <a:ext uri="{FF2B5EF4-FFF2-40B4-BE49-F238E27FC236}">
                <a16:creationId xmlns:a16="http://schemas.microsoft.com/office/drawing/2014/main" id="{8CFFD4D3-2B19-0F07-D041-2DA37AAEEFF0}"/>
              </a:ext>
            </a:extLst>
          </p:cNvPr>
          <p:cNvSpPr/>
          <p:nvPr/>
        </p:nvSpPr>
        <p:spPr>
          <a:xfrm>
            <a:off x="8757236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Rubik" panose="020B0604020202020204" charset="-79"/>
                <a:sym typeface="Arial"/>
              </a:rPr>
              <a:t>Cálculo do momentum nos últimos 250 dias </a:t>
            </a:r>
          </a:p>
        </p:txBody>
      </p: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9A854311-D858-8BE9-0956-6BFAAFBDF5E3}"/>
              </a:ext>
            </a:extLst>
          </p:cNvPr>
          <p:cNvSpPr/>
          <p:nvPr/>
        </p:nvSpPr>
        <p:spPr>
          <a:xfrm>
            <a:off x="4597610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Janela de estudo </a:t>
            </a:r>
            <a:r>
              <a:rPr lang="pt-BR" b="1" dirty="0">
                <a:solidFill>
                  <a:srgbClr val="374151"/>
                </a:solidFill>
              </a:rPr>
              <a:t>= </a:t>
            </a:r>
            <a:r>
              <a:rPr lang="pt-BR" b="1" dirty="0"/>
              <a:t>500 dias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5" name="Rectangle: Rounded Corners 10">
            <a:extLst>
              <a:ext uri="{FF2B5EF4-FFF2-40B4-BE49-F238E27FC236}">
                <a16:creationId xmlns:a16="http://schemas.microsoft.com/office/drawing/2014/main" id="{65EEE510-0D30-BF2F-9F7B-DC4ACE997F70}"/>
              </a:ext>
            </a:extLst>
          </p:cNvPr>
          <p:cNvSpPr/>
          <p:nvPr/>
        </p:nvSpPr>
        <p:spPr>
          <a:xfrm>
            <a:off x="437989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10 ações escolhidas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11</a:t>
            </a:fld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C82EC7C-10DB-358E-9B21-9DA1117FE968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FFB1B375-F7F8-F709-3376-EE9A98322297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E831B2A4-4CFE-50DF-4CE2-387469AE4380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Parâmetros da estratégia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545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357F82B-6E98-45B7-721A-0940A262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12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25ABDD5-1E6A-8675-F4C4-080CE0030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54"/>
            <a:ext cx="12191999" cy="6864854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F3B49CCC-98CA-9CF2-C81C-91357C1AFE45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60E66A05-EECB-DD2C-A7DE-EFB51E4C60BF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06334AF1-9E14-8F24-ED3F-94F7C853B574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	Tear </a:t>
              </a:r>
              <a:r>
                <a:rPr lang="pt-BR" sz="3200" dirty="0" err="1">
                  <a:solidFill>
                    <a:schemeClr val="bg1"/>
                  </a:solidFill>
                </a:rPr>
                <a:t>Sheet</a:t>
              </a:r>
              <a:endParaRPr lang="pt-BR" sz="3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Imagem 12">
            <a:extLst>
              <a:ext uri="{FF2B5EF4-FFF2-40B4-BE49-F238E27FC236}">
                <a16:creationId xmlns:a16="http://schemas.microsoft.com/office/drawing/2014/main" id="{67E1CA93-8467-E085-E82F-784392C1C6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8" t="11908"/>
          <a:stretch/>
        </p:blipFill>
        <p:spPr>
          <a:xfrm>
            <a:off x="-5191376" y="2055132"/>
            <a:ext cx="4884843" cy="274026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74A3CD1A-30ED-8B15-3AC6-20E3279333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6"/>
          <a:stretch/>
        </p:blipFill>
        <p:spPr>
          <a:xfrm>
            <a:off x="12390119" y="2055132"/>
            <a:ext cx="5684520" cy="2739774"/>
          </a:xfrm>
          <a:prstGeom prst="rect">
            <a:avLst/>
          </a:prstGeom>
        </p:spPr>
      </p:pic>
      <p:sp>
        <p:nvSpPr>
          <p:cNvPr id="15" name="TextBox 2">
            <a:extLst>
              <a:ext uri="{FF2B5EF4-FFF2-40B4-BE49-F238E27FC236}">
                <a16:creationId xmlns:a16="http://schemas.microsoft.com/office/drawing/2014/main" id="{CD78AB93-80CB-979A-C2D2-E751440C572C}"/>
              </a:ext>
            </a:extLst>
          </p:cNvPr>
          <p:cNvSpPr txBox="1"/>
          <p:nvPr/>
        </p:nvSpPr>
        <p:spPr>
          <a:xfrm>
            <a:off x="325504" y="1070234"/>
            <a:ext cx="40209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20000"/>
              <a:buFont typeface="Arial"/>
              <a:buNone/>
              <a:tabLst/>
              <a:defRPr/>
            </a:pPr>
            <a:r>
              <a:rPr kumimoji="0" lang="pt-BR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cs typeface="Rubik" panose="020B0604020202020204" charset="0"/>
                <a:sym typeface="Arial"/>
              </a:rPr>
              <a:t>Desem</a:t>
            </a:r>
            <a:r>
              <a:rPr lang="pt-BR" sz="2800" b="1" kern="0" dirty="0" err="1">
                <a:solidFill>
                  <a:srgbClr val="FFFFFF"/>
                </a:solidFill>
                <a:latin typeface="+mj-lt"/>
                <a:cs typeface="Rubik" panose="020B0604020202020204" charset="0"/>
                <a:sym typeface="Arial"/>
              </a:rPr>
              <a:t>penho</a:t>
            </a:r>
            <a:r>
              <a:rPr lang="pt-BR" sz="2800" b="1" kern="0" dirty="0">
                <a:solidFill>
                  <a:srgbClr val="FFFFFF"/>
                </a:solidFill>
                <a:latin typeface="+mj-lt"/>
                <a:cs typeface="Rubik" panose="020B0604020202020204" charset="0"/>
                <a:sym typeface="Arial"/>
              </a:rPr>
              <a:t> histórico </a:t>
            </a:r>
            <a:endParaRPr kumimoji="0" lang="pt-BR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cs typeface="Rubik" panose="020B0604020202020204" charset="0"/>
              <a:sym typeface="Arial"/>
            </a:endParaRPr>
          </a:p>
        </p:txBody>
      </p:sp>
      <p:sp>
        <p:nvSpPr>
          <p:cNvPr id="18" name="Rectangle: Rounded Corners 10">
            <a:extLst>
              <a:ext uri="{FF2B5EF4-FFF2-40B4-BE49-F238E27FC236}">
                <a16:creationId xmlns:a16="http://schemas.microsoft.com/office/drawing/2014/main" id="{20A8BDC1-51BD-9433-1894-A3BF181E295A}"/>
              </a:ext>
            </a:extLst>
          </p:cNvPr>
          <p:cNvSpPr/>
          <p:nvPr/>
        </p:nvSpPr>
        <p:spPr>
          <a:xfrm>
            <a:off x="-5082672" y="5298581"/>
            <a:ext cx="4667434" cy="1057769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solidFill>
                  <a:srgbClr val="374151"/>
                </a:solidFill>
                <a:effectLst/>
              </a:rPr>
              <a:t>A estratégia teve um crescimento significativo entre 2016 e 2018, mas desde então enfrentou uma queda acentuada.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9" name="Rectangle: Rounded Corners 10">
            <a:extLst>
              <a:ext uri="{FF2B5EF4-FFF2-40B4-BE49-F238E27FC236}">
                <a16:creationId xmlns:a16="http://schemas.microsoft.com/office/drawing/2014/main" id="{1C806719-227B-8F79-D0F0-C7E7F6C1676B}"/>
              </a:ext>
            </a:extLst>
          </p:cNvPr>
          <p:cNvSpPr/>
          <p:nvPr/>
        </p:nvSpPr>
        <p:spPr>
          <a:xfrm>
            <a:off x="12498532" y="5298580"/>
            <a:ext cx="4667434" cy="1057769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solidFill>
                  <a:srgbClr val="374151"/>
                </a:solidFill>
                <a:effectLst/>
              </a:rPr>
              <a:t>A estratégia superou significativamente o benchmark em alguns anos, mas em outros anos teve um desempenho consideravelmente  inferior.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5546630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357F82B-6E98-45B7-721A-0940A262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13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25ABDD5-1E6A-8675-F4C4-080CE0030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54"/>
            <a:ext cx="12191999" cy="6864854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F3B49CCC-98CA-9CF2-C81C-91357C1AFE45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60E66A05-EECB-DD2C-A7DE-EFB51E4C60BF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06334AF1-9E14-8F24-ED3F-94F7C853B574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	Tear </a:t>
              </a:r>
              <a:r>
                <a:rPr lang="pt-BR" sz="3200" dirty="0" err="1">
                  <a:solidFill>
                    <a:schemeClr val="bg1"/>
                  </a:solidFill>
                </a:rPr>
                <a:t>Sheet</a:t>
              </a:r>
              <a:endParaRPr lang="pt-BR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2">
            <a:extLst>
              <a:ext uri="{FF2B5EF4-FFF2-40B4-BE49-F238E27FC236}">
                <a16:creationId xmlns:a16="http://schemas.microsoft.com/office/drawing/2014/main" id="{094E4F1A-D901-C19D-54D2-8BAC5B7CD29C}"/>
              </a:ext>
            </a:extLst>
          </p:cNvPr>
          <p:cNvSpPr txBox="1"/>
          <p:nvPr/>
        </p:nvSpPr>
        <p:spPr>
          <a:xfrm>
            <a:off x="325504" y="1070234"/>
            <a:ext cx="40209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20000"/>
              <a:buFont typeface="Arial"/>
              <a:buNone/>
              <a:tabLst/>
              <a:defRPr/>
            </a:pPr>
            <a:r>
              <a:rPr kumimoji="0" lang="pt-BR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cs typeface="Rubik" panose="020B0604020202020204" charset="0"/>
                <a:sym typeface="Arial"/>
              </a:rPr>
              <a:t>Desem</a:t>
            </a:r>
            <a:r>
              <a:rPr lang="pt-BR" sz="2800" b="1" kern="0" dirty="0" err="1">
                <a:solidFill>
                  <a:srgbClr val="FFFFFF"/>
                </a:solidFill>
                <a:latin typeface="+mj-lt"/>
                <a:cs typeface="Rubik" panose="020B0604020202020204" charset="0"/>
                <a:sym typeface="Arial"/>
              </a:rPr>
              <a:t>penho</a:t>
            </a:r>
            <a:r>
              <a:rPr lang="pt-BR" sz="2800" b="1" kern="0" dirty="0">
                <a:solidFill>
                  <a:srgbClr val="FFFFFF"/>
                </a:solidFill>
                <a:latin typeface="+mj-lt"/>
                <a:cs typeface="Rubik" panose="020B0604020202020204" charset="0"/>
                <a:sym typeface="Arial"/>
              </a:rPr>
              <a:t> histórico </a:t>
            </a:r>
            <a:endParaRPr kumimoji="0" lang="pt-BR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cs typeface="Rubik" panose="020B0604020202020204" charset="0"/>
              <a:sym typeface="Arial"/>
            </a:endParaRP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A98FB9B0-E6D5-5FED-98D4-702F8397EA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6"/>
          <a:stretch/>
        </p:blipFill>
        <p:spPr>
          <a:xfrm>
            <a:off x="6095999" y="1827412"/>
            <a:ext cx="5684520" cy="273977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EE7C34DF-DFE7-711D-7A6E-A22CC845D9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8" t="11908"/>
          <a:stretch/>
        </p:blipFill>
        <p:spPr>
          <a:xfrm>
            <a:off x="605578" y="1827169"/>
            <a:ext cx="4884843" cy="2740260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4A55A730-CD8A-1B68-7104-596C3F9764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" t="3333" b="7529"/>
          <a:stretch/>
        </p:blipFill>
        <p:spPr>
          <a:xfrm>
            <a:off x="-5811327" y="1827412"/>
            <a:ext cx="4925675" cy="2739774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C4CB5BBB-E7FF-3FFD-15F1-093AB732120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9" t="-1719" r="3305" b="6224"/>
          <a:stretch/>
        </p:blipFill>
        <p:spPr>
          <a:xfrm>
            <a:off x="12517503" y="1701134"/>
            <a:ext cx="5775959" cy="2866052"/>
          </a:xfrm>
          <a:prstGeom prst="rect">
            <a:avLst/>
          </a:prstGeom>
        </p:spPr>
      </p:pic>
      <p:sp>
        <p:nvSpPr>
          <p:cNvPr id="23" name="Rectangle: Rounded Corners 10">
            <a:extLst>
              <a:ext uri="{FF2B5EF4-FFF2-40B4-BE49-F238E27FC236}">
                <a16:creationId xmlns:a16="http://schemas.microsoft.com/office/drawing/2014/main" id="{5F7A00A3-191A-BAE7-52BD-43472EF35D86}"/>
              </a:ext>
            </a:extLst>
          </p:cNvPr>
          <p:cNvSpPr/>
          <p:nvPr/>
        </p:nvSpPr>
        <p:spPr>
          <a:xfrm>
            <a:off x="714282" y="5139380"/>
            <a:ext cx="4667434" cy="1057769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A estratégia teve um crescimento significativo entre 2016 e 2018, mas desde então enfrentou uma queda acentuada.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28" name="Rectangle: Rounded Corners 10">
            <a:extLst>
              <a:ext uri="{FF2B5EF4-FFF2-40B4-BE49-F238E27FC236}">
                <a16:creationId xmlns:a16="http://schemas.microsoft.com/office/drawing/2014/main" id="{46C9358A-BF3B-8FCB-D823-B2378EDFCF74}"/>
              </a:ext>
            </a:extLst>
          </p:cNvPr>
          <p:cNvSpPr/>
          <p:nvPr/>
        </p:nvSpPr>
        <p:spPr>
          <a:xfrm>
            <a:off x="6810286" y="5139379"/>
            <a:ext cx="4667434" cy="1057769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A estratégia superou significativamente o benchmark em alguns anos, mas em outros anos teve um desempenho consideravelmente  inferior.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34" name="Rectangle: Rounded Corners 10">
            <a:extLst>
              <a:ext uri="{FF2B5EF4-FFF2-40B4-BE49-F238E27FC236}">
                <a16:creationId xmlns:a16="http://schemas.microsoft.com/office/drawing/2014/main" id="{DBAB0E26-D879-F938-39BA-12C562B40509}"/>
              </a:ext>
            </a:extLst>
          </p:cNvPr>
          <p:cNvSpPr/>
          <p:nvPr/>
        </p:nvSpPr>
        <p:spPr>
          <a:xfrm>
            <a:off x="-5416454" y="5092007"/>
            <a:ext cx="4694918" cy="1199485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O gráfico indica que a estratégia experimentou vários e significativos </a:t>
            </a:r>
            <a:r>
              <a:rPr lang="pt-BR" b="1" i="0" dirty="0" err="1">
                <a:effectLst/>
              </a:rPr>
              <a:t>drawdowns</a:t>
            </a:r>
            <a:r>
              <a:rPr lang="pt-BR" b="1" i="0" dirty="0">
                <a:effectLst/>
              </a:rPr>
              <a:t>. A maior e mais notável queda ocorreu entre o final de 2018 e o início de 2022.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35" name="Rectangle: Rounded Corners 10">
            <a:extLst>
              <a:ext uri="{FF2B5EF4-FFF2-40B4-BE49-F238E27FC236}">
                <a16:creationId xmlns:a16="http://schemas.microsoft.com/office/drawing/2014/main" id="{CF4D1C92-4DA4-1921-100A-ADC5C0C7A19D}"/>
              </a:ext>
            </a:extLst>
          </p:cNvPr>
          <p:cNvSpPr/>
          <p:nvPr/>
        </p:nvSpPr>
        <p:spPr>
          <a:xfrm>
            <a:off x="12744109" y="5092007"/>
            <a:ext cx="4694918" cy="115280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Embora haja meses de forte desempenho, há também, os meses de baixo desempenho, como aqueles com retornos negativos de dois dígitos.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4082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357F82B-6E98-45B7-721A-0940A262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14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25ABDD5-1E6A-8675-F4C4-080CE0030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54"/>
            <a:ext cx="12191999" cy="6864854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F3B49CCC-98CA-9CF2-C81C-91357C1AFE45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60E66A05-EECB-DD2C-A7DE-EFB51E4C60BF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06334AF1-9E14-8F24-ED3F-94F7C853B574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	Tear </a:t>
              </a:r>
              <a:r>
                <a:rPr lang="pt-BR" sz="3200" dirty="0" err="1">
                  <a:solidFill>
                    <a:schemeClr val="bg1"/>
                  </a:solidFill>
                </a:rPr>
                <a:t>Sheet</a:t>
              </a:r>
              <a:endParaRPr lang="pt-BR" sz="3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04078CE3-0FF5-B9A3-5E11-0649FF5484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" t="-775" b="7529"/>
          <a:stretch/>
        </p:blipFill>
        <p:spPr>
          <a:xfrm>
            <a:off x="393455" y="1826712"/>
            <a:ext cx="4925675" cy="2866052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0ADF2273-7852-9871-D9DC-2CDC1BC3C2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9" t="-1719" r="3305" b="6224"/>
          <a:stretch/>
        </p:blipFill>
        <p:spPr>
          <a:xfrm>
            <a:off x="5970429" y="1826712"/>
            <a:ext cx="5775959" cy="2866052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A98FB9B0-E6D5-5FED-98D4-702F8397EA3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6"/>
          <a:stretch/>
        </p:blipFill>
        <p:spPr>
          <a:xfrm>
            <a:off x="6095999" y="-2882628"/>
            <a:ext cx="5684520" cy="273977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EE7C34DF-DFE7-711D-7A6E-A22CC845D9A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8" t="11908"/>
          <a:stretch/>
        </p:blipFill>
        <p:spPr>
          <a:xfrm>
            <a:off x="325504" y="-2928348"/>
            <a:ext cx="4884843" cy="2740260"/>
          </a:xfrm>
          <a:prstGeom prst="rect">
            <a:avLst/>
          </a:prstGeom>
        </p:spPr>
      </p:pic>
      <p:sp>
        <p:nvSpPr>
          <p:cNvPr id="2" name="TextBox 2">
            <a:extLst>
              <a:ext uri="{FF2B5EF4-FFF2-40B4-BE49-F238E27FC236}">
                <a16:creationId xmlns:a16="http://schemas.microsoft.com/office/drawing/2014/main" id="{6F0CA13B-5AE5-2502-DAAC-EC4B0B64887B}"/>
              </a:ext>
            </a:extLst>
          </p:cNvPr>
          <p:cNvSpPr txBox="1"/>
          <p:nvPr/>
        </p:nvSpPr>
        <p:spPr>
          <a:xfrm>
            <a:off x="325504" y="1070234"/>
            <a:ext cx="40209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20000"/>
              <a:buFont typeface="Arial"/>
              <a:buNone/>
              <a:tabLst/>
              <a:defRPr/>
            </a:pPr>
            <a:r>
              <a:rPr kumimoji="0" lang="pt-BR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cs typeface="Rubik" panose="020B0604020202020204" charset="0"/>
                <a:sym typeface="Arial"/>
              </a:rPr>
              <a:t>Desem</a:t>
            </a:r>
            <a:r>
              <a:rPr lang="pt-BR" sz="2800" b="1" kern="0" dirty="0" err="1">
                <a:solidFill>
                  <a:srgbClr val="FFFFFF"/>
                </a:solidFill>
                <a:latin typeface="+mj-lt"/>
                <a:cs typeface="Rubik" panose="020B0604020202020204" charset="0"/>
                <a:sym typeface="Arial"/>
              </a:rPr>
              <a:t>penho</a:t>
            </a:r>
            <a:r>
              <a:rPr lang="pt-BR" sz="2800" b="1" kern="0" dirty="0">
                <a:solidFill>
                  <a:srgbClr val="FFFFFF"/>
                </a:solidFill>
                <a:latin typeface="+mj-lt"/>
                <a:cs typeface="Rubik" panose="020B0604020202020204" charset="0"/>
                <a:sym typeface="Arial"/>
              </a:rPr>
              <a:t> histórico </a:t>
            </a:r>
            <a:endParaRPr kumimoji="0" lang="pt-BR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cs typeface="Rubik" panose="020B0604020202020204" charset="0"/>
              <a:sym typeface="Arial"/>
            </a:endParaRPr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3C9B78A-8284-7117-BD07-CB87035B1E6A}"/>
              </a:ext>
            </a:extLst>
          </p:cNvPr>
          <p:cNvSpPr/>
          <p:nvPr/>
        </p:nvSpPr>
        <p:spPr>
          <a:xfrm>
            <a:off x="6510949" y="4954847"/>
            <a:ext cx="4694918" cy="115280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Embora haja meses de forte desempenho, há também, os meses de baixo desempenho, como aqueles com retornos negativos de dois dígitos.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0B905EA4-F809-2651-013E-3970908FB049}"/>
              </a:ext>
            </a:extLst>
          </p:cNvPr>
          <p:cNvSpPr/>
          <p:nvPr/>
        </p:nvSpPr>
        <p:spPr>
          <a:xfrm>
            <a:off x="420466" y="4954847"/>
            <a:ext cx="4694918" cy="1199485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O gráfico indica que a estratégia experimentou vários e significativos </a:t>
            </a:r>
            <a:r>
              <a:rPr lang="pt-BR" b="1" i="0" dirty="0" err="1">
                <a:effectLst/>
              </a:rPr>
              <a:t>drawdowns</a:t>
            </a:r>
            <a:r>
              <a:rPr lang="pt-BR" b="1" i="0" dirty="0">
                <a:effectLst/>
              </a:rPr>
              <a:t>. A maior e mais notável queda ocorreu entre o final de 2018 e o início de 2022.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23" name="Rectangle: Rounded Corners 10">
            <a:extLst>
              <a:ext uri="{FF2B5EF4-FFF2-40B4-BE49-F238E27FC236}">
                <a16:creationId xmlns:a16="http://schemas.microsoft.com/office/drawing/2014/main" id="{CE573023-39ED-E56D-A9FE-C267CEE57A18}"/>
              </a:ext>
            </a:extLst>
          </p:cNvPr>
          <p:cNvSpPr/>
          <p:nvPr/>
        </p:nvSpPr>
        <p:spPr>
          <a:xfrm>
            <a:off x="12429622" y="5020339"/>
            <a:ext cx="4694918" cy="1199485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A partir de 2020 até hoje, o índice Sharpe apresentou uma tendência declinante, o que pode indicar que o retorno ajustado ao risco se tornou menos favorável nesse período.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24" name="Rectangle: Rounded Corners 10">
            <a:extLst>
              <a:ext uri="{FF2B5EF4-FFF2-40B4-BE49-F238E27FC236}">
                <a16:creationId xmlns:a16="http://schemas.microsoft.com/office/drawing/2014/main" id="{1197AD47-651B-267A-D548-E52AB93B7C15}"/>
              </a:ext>
            </a:extLst>
          </p:cNvPr>
          <p:cNvSpPr/>
          <p:nvPr/>
        </p:nvSpPr>
        <p:spPr>
          <a:xfrm>
            <a:off x="-4984558" y="5020339"/>
            <a:ext cx="4694918" cy="1199485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Após 2020, a volatilidade da estratégia e do IBOV começou a se estabilizar, com a estratégia apresentando volatilidade levemente superior à do IBOV em alguns momentos.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pic>
        <p:nvPicPr>
          <p:cNvPr id="25" name="Imagem 24" descr="Gráfico, Gráfico de linhas&#10;&#10;Descrição gerada automaticamente">
            <a:extLst>
              <a:ext uri="{FF2B5EF4-FFF2-40B4-BE49-F238E27FC236}">
                <a16:creationId xmlns:a16="http://schemas.microsoft.com/office/drawing/2014/main" id="{F5FA42C9-6551-DD94-A396-F6E5BFA9A1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57136" y="1826710"/>
            <a:ext cx="4925675" cy="2862225"/>
          </a:xfrm>
          <a:prstGeom prst="rect">
            <a:avLst/>
          </a:prstGeom>
        </p:spPr>
      </p:pic>
      <p:pic>
        <p:nvPicPr>
          <p:cNvPr id="26" name="Imagem 25" descr="Gráfico&#10;&#10;Descrição gerada automaticamente">
            <a:extLst>
              <a:ext uri="{FF2B5EF4-FFF2-40B4-BE49-F238E27FC236}">
                <a16:creationId xmlns:a16="http://schemas.microsoft.com/office/drawing/2014/main" id="{700D79B4-F476-6EA8-795E-A6B51C73A7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0346" y="1826710"/>
            <a:ext cx="5883150" cy="28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924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357F82B-6E98-45B7-721A-0940A262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15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25ABDD5-1E6A-8675-F4C4-080CE0030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54"/>
            <a:ext cx="12191999" cy="6864854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F3B49CCC-98CA-9CF2-C81C-91357C1AFE45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60E66A05-EECB-DD2C-A7DE-EFB51E4C60BF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06334AF1-9E14-8F24-ED3F-94F7C853B574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	Tear </a:t>
              </a:r>
              <a:r>
                <a:rPr lang="pt-BR" sz="3200" dirty="0" err="1">
                  <a:solidFill>
                    <a:schemeClr val="bg1"/>
                  </a:solidFill>
                </a:rPr>
                <a:t>Sheet</a:t>
              </a:r>
              <a:endParaRPr lang="pt-BR" sz="3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Imagem 1">
            <a:extLst>
              <a:ext uri="{FF2B5EF4-FFF2-40B4-BE49-F238E27FC236}">
                <a16:creationId xmlns:a16="http://schemas.microsoft.com/office/drawing/2014/main" id="{17E85D02-9694-4A57-AACB-3A8EDFF4D4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" t="-775" b="7529"/>
          <a:stretch/>
        </p:blipFill>
        <p:spPr>
          <a:xfrm>
            <a:off x="-5123425" y="1826712"/>
            <a:ext cx="4925675" cy="286605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FE27A61-7549-D9D9-7FCF-258334D711A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9" t="-1719" r="3305" b="6224"/>
          <a:stretch/>
        </p:blipFill>
        <p:spPr>
          <a:xfrm>
            <a:off x="12416949" y="1826712"/>
            <a:ext cx="5775959" cy="2866052"/>
          </a:xfrm>
          <a:prstGeom prst="rect">
            <a:avLst/>
          </a:prstGeom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EC10EFCB-E661-9C59-E840-F2BAAB8029C9}"/>
              </a:ext>
            </a:extLst>
          </p:cNvPr>
          <p:cNvSpPr txBox="1"/>
          <p:nvPr/>
        </p:nvSpPr>
        <p:spPr>
          <a:xfrm>
            <a:off x="325504" y="1070234"/>
            <a:ext cx="40209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20000"/>
              <a:buFont typeface="Arial"/>
              <a:buNone/>
              <a:tabLst/>
              <a:defRPr/>
            </a:pPr>
            <a:r>
              <a:rPr kumimoji="0" lang="pt-BR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cs typeface="Rubik" panose="020B0604020202020204" charset="0"/>
                <a:sym typeface="Arial"/>
              </a:rPr>
              <a:t>Métricas Risco/Retorno</a:t>
            </a:r>
            <a:endParaRPr kumimoji="0" lang="pt-BR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cs typeface="Rubik" panose="020B0604020202020204" charset="0"/>
              <a:sym typeface="Arial"/>
            </a:endParaRPr>
          </a:p>
        </p:txBody>
      </p:sp>
      <p:pic>
        <p:nvPicPr>
          <p:cNvPr id="16" name="Imagem 15" descr="Gráfico&#10;&#10;Descrição gerada automaticamente">
            <a:extLst>
              <a:ext uri="{FF2B5EF4-FFF2-40B4-BE49-F238E27FC236}">
                <a16:creationId xmlns:a16="http://schemas.microsoft.com/office/drawing/2014/main" id="{BA208E37-C7E4-F684-07D4-A1EA0B4861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866" y="1826710"/>
            <a:ext cx="5883150" cy="2862225"/>
          </a:xfrm>
          <a:prstGeom prst="rect">
            <a:avLst/>
          </a:prstGeom>
        </p:spPr>
      </p:pic>
      <p:pic>
        <p:nvPicPr>
          <p:cNvPr id="20" name="Imagem 19" descr="Gráfico, Gráfico de linhas&#10;&#10;Descrição gerada automaticamente">
            <a:extLst>
              <a:ext uri="{FF2B5EF4-FFF2-40B4-BE49-F238E27FC236}">
                <a16:creationId xmlns:a16="http://schemas.microsoft.com/office/drawing/2014/main" id="{D763B70B-FA46-9250-A1EA-DCD98B9DCF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04" y="1826710"/>
            <a:ext cx="4925675" cy="2862225"/>
          </a:xfrm>
          <a:prstGeom prst="rect">
            <a:avLst/>
          </a:prstGeom>
        </p:spPr>
      </p:pic>
      <p:sp>
        <p:nvSpPr>
          <p:cNvPr id="21" name="Rectangle: Rounded Corners 10">
            <a:extLst>
              <a:ext uri="{FF2B5EF4-FFF2-40B4-BE49-F238E27FC236}">
                <a16:creationId xmlns:a16="http://schemas.microsoft.com/office/drawing/2014/main" id="{7761225A-C262-1F1B-1032-7F24BA68615D}"/>
              </a:ext>
            </a:extLst>
          </p:cNvPr>
          <p:cNvSpPr/>
          <p:nvPr/>
        </p:nvSpPr>
        <p:spPr>
          <a:xfrm>
            <a:off x="440882" y="5020339"/>
            <a:ext cx="4694918" cy="1199485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Após 2020, a volatilidade da estratégia e do IBOV começou a se estabilizar, com a estratégia apresentando volatilidade levemente superior à do IBOV em alguns momentos.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22" name="Rectangle: Rounded Corners 10">
            <a:extLst>
              <a:ext uri="{FF2B5EF4-FFF2-40B4-BE49-F238E27FC236}">
                <a16:creationId xmlns:a16="http://schemas.microsoft.com/office/drawing/2014/main" id="{FC5D1F61-B696-FDBF-2594-AEBDDDB409DA}"/>
              </a:ext>
            </a:extLst>
          </p:cNvPr>
          <p:cNvSpPr/>
          <p:nvPr/>
        </p:nvSpPr>
        <p:spPr>
          <a:xfrm>
            <a:off x="6546982" y="5020339"/>
            <a:ext cx="4694918" cy="1199485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A partir de 2020 até hoje, o índice Sharpe apresentou uma tendência declinante, o que pode indicar que o retorno ajustado ao risco se tornou menos favorável nesse período.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C719CD8E-F510-E913-DCB1-071EFF13F3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8288" y="7091256"/>
            <a:ext cx="2749156" cy="510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040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357F82B-6E98-45B7-721A-0940A262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16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25ABDD5-1E6A-8675-F4C4-080CE0030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54"/>
            <a:ext cx="12191999" cy="6864854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F3B49CCC-98CA-9CF2-C81C-91357C1AFE45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60E66A05-EECB-DD2C-A7DE-EFB51E4C60BF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06334AF1-9E14-8F24-ED3F-94F7C853B574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	Tear </a:t>
              </a:r>
              <a:r>
                <a:rPr lang="pt-BR" sz="3200" dirty="0" err="1">
                  <a:solidFill>
                    <a:schemeClr val="bg1"/>
                  </a:solidFill>
                </a:rPr>
                <a:t>Sheet</a:t>
              </a:r>
              <a:endParaRPr lang="pt-BR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TextBox 2">
            <a:extLst>
              <a:ext uri="{FF2B5EF4-FFF2-40B4-BE49-F238E27FC236}">
                <a16:creationId xmlns:a16="http://schemas.microsoft.com/office/drawing/2014/main" id="{EC10EFCB-E661-9C59-E840-F2BAAB8029C9}"/>
              </a:ext>
            </a:extLst>
          </p:cNvPr>
          <p:cNvSpPr txBox="1"/>
          <p:nvPr/>
        </p:nvSpPr>
        <p:spPr>
          <a:xfrm>
            <a:off x="325504" y="1070234"/>
            <a:ext cx="40209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20000"/>
              <a:buFont typeface="Arial"/>
              <a:buNone/>
              <a:tabLst/>
              <a:defRPr/>
            </a:pPr>
            <a:r>
              <a:rPr kumimoji="0" lang="pt-BR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cs typeface="Rubik" panose="020B0604020202020204" charset="0"/>
                <a:sym typeface="Arial"/>
              </a:rPr>
              <a:t>Métricas Risco/Retorno</a:t>
            </a:r>
            <a:endParaRPr kumimoji="0" lang="pt-BR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cs typeface="Rubik" panose="020B0604020202020204" charset="0"/>
              <a:sym typeface="Arial"/>
            </a:endParaRPr>
          </a:p>
        </p:txBody>
      </p:sp>
      <p:pic>
        <p:nvPicPr>
          <p:cNvPr id="16" name="Imagem 15" descr="Gráfico&#10;&#10;Descrição gerada automaticamente">
            <a:extLst>
              <a:ext uri="{FF2B5EF4-FFF2-40B4-BE49-F238E27FC236}">
                <a16:creationId xmlns:a16="http://schemas.microsoft.com/office/drawing/2014/main" id="{BA208E37-C7E4-F684-07D4-A1EA0B4861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866" y="-3248200"/>
            <a:ext cx="5883150" cy="2862225"/>
          </a:xfrm>
          <a:prstGeom prst="rect">
            <a:avLst/>
          </a:prstGeom>
        </p:spPr>
      </p:pic>
      <p:pic>
        <p:nvPicPr>
          <p:cNvPr id="20" name="Imagem 19" descr="Gráfico, Gráfico de linhas&#10;&#10;Descrição gerada automaticamente">
            <a:extLst>
              <a:ext uri="{FF2B5EF4-FFF2-40B4-BE49-F238E27FC236}">
                <a16:creationId xmlns:a16="http://schemas.microsoft.com/office/drawing/2014/main" id="{D763B70B-FA46-9250-A1EA-DCD98B9DCF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25" y="-3137486"/>
            <a:ext cx="4925675" cy="286222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F7F8925-AFFE-6A65-1877-76C8CC18F1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8288" y="1421324"/>
            <a:ext cx="2749156" cy="510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639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832DCCB7-8C2A-3FE0-AD60-3EAA069E0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60611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88715A93-9B3A-9077-B4AE-C43C0A71CF07}"/>
              </a:ext>
            </a:extLst>
          </p:cNvPr>
          <p:cNvSpPr txBox="1"/>
          <p:nvPr/>
        </p:nvSpPr>
        <p:spPr>
          <a:xfrm>
            <a:off x="2405231" y="2875002"/>
            <a:ext cx="36907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b="1" i="0" dirty="0">
                <a:solidFill>
                  <a:srgbClr val="FFFFFF"/>
                </a:solidFill>
                <a:effectLst/>
              </a:rPr>
              <a:t>Dúvidas ?</a:t>
            </a:r>
            <a:endParaRPr lang="pt-BR" sz="6600" dirty="0"/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918DAC19-FBBC-E323-CD07-735365676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5594997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357F82B-6E98-45B7-721A-0940A262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18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25ABDD5-1E6A-8675-F4C4-080CE0030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54"/>
            <a:ext cx="12191999" cy="6864854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F3B49CCC-98CA-9CF2-C81C-91357C1AFE45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60E66A05-EECB-DD2C-A7DE-EFB51E4C60BF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06334AF1-9E14-8F24-ED3F-94F7C853B574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	Tear </a:t>
              </a:r>
              <a:r>
                <a:rPr lang="pt-BR" sz="3200" dirty="0" err="1">
                  <a:solidFill>
                    <a:schemeClr val="bg1"/>
                  </a:solidFill>
                </a:rPr>
                <a:t>Sheet</a:t>
              </a:r>
              <a:endParaRPr lang="pt-BR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TextBox 2">
            <a:extLst>
              <a:ext uri="{FF2B5EF4-FFF2-40B4-BE49-F238E27FC236}">
                <a16:creationId xmlns:a16="http://schemas.microsoft.com/office/drawing/2014/main" id="{EC10EFCB-E661-9C59-E840-F2BAAB8029C9}"/>
              </a:ext>
            </a:extLst>
          </p:cNvPr>
          <p:cNvSpPr txBox="1"/>
          <p:nvPr/>
        </p:nvSpPr>
        <p:spPr>
          <a:xfrm>
            <a:off x="325504" y="1070234"/>
            <a:ext cx="40209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20000"/>
              <a:buFont typeface="Arial"/>
              <a:buNone/>
              <a:tabLst/>
              <a:defRPr/>
            </a:pPr>
            <a:r>
              <a:rPr kumimoji="0" lang="pt-BR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cs typeface="Rubik" panose="020B0604020202020204" charset="0"/>
                <a:sym typeface="Arial"/>
              </a:rPr>
              <a:t>Métricas Risco/Retorno</a:t>
            </a:r>
            <a:endParaRPr kumimoji="0" lang="pt-BR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cs typeface="Rubik" panose="020B060402020202020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46940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357F82B-6E98-45B7-721A-0940A262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19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25ABDD5-1E6A-8675-F4C4-080CE0030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64854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F3B49CCC-98CA-9CF2-C81C-91357C1AFE45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60E66A05-EECB-DD2C-A7DE-EFB51E4C60BF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06334AF1-9E14-8F24-ED3F-94F7C853B574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	Tear </a:t>
              </a:r>
              <a:r>
                <a:rPr lang="pt-BR" sz="3200" dirty="0" err="1">
                  <a:solidFill>
                    <a:schemeClr val="bg1"/>
                  </a:solidFill>
                </a:rPr>
                <a:t>sheet</a:t>
              </a:r>
              <a:endParaRPr lang="pt-BR"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943023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10">
            <a:extLst>
              <a:ext uri="{FF2B5EF4-FFF2-40B4-BE49-F238E27FC236}">
                <a16:creationId xmlns:a16="http://schemas.microsoft.com/office/drawing/2014/main" id="{0027BEE2-20D2-F844-53F2-73DEA4857B61}"/>
              </a:ext>
            </a:extLst>
          </p:cNvPr>
          <p:cNvSpPr/>
          <p:nvPr/>
        </p:nvSpPr>
        <p:spPr>
          <a:xfrm>
            <a:off x="5973795" y="3928241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 Mapeamento das ações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6BDEC371-2919-6B27-A607-D9C62D5D4596}"/>
              </a:ext>
            </a:extLst>
          </p:cNvPr>
          <p:cNvCxnSpPr>
            <a:cxnSpLocks/>
          </p:cNvCxnSpPr>
          <p:nvPr/>
        </p:nvCxnSpPr>
        <p:spPr>
          <a:xfrm flipV="1">
            <a:off x="6542004" y="4288279"/>
            <a:ext cx="1286408" cy="46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10">
            <a:extLst>
              <a:ext uri="{FF2B5EF4-FFF2-40B4-BE49-F238E27FC236}">
                <a16:creationId xmlns:a16="http://schemas.microsoft.com/office/drawing/2014/main" id="{4A7F230C-AA46-AAEE-5D55-8725E26092A4}"/>
              </a:ext>
            </a:extLst>
          </p:cNvPr>
          <p:cNvSpPr/>
          <p:nvPr/>
        </p:nvSpPr>
        <p:spPr>
          <a:xfrm>
            <a:off x="5826413" y="3962068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Identificação maiores retornos</a:t>
            </a:r>
          </a:p>
        </p:txBody>
      </p: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6A90CC59-3B22-114E-6CC8-925590D8DE6D}"/>
              </a:ext>
            </a:extLst>
          </p:cNvPr>
          <p:cNvCxnSpPr>
            <a:cxnSpLocks/>
          </p:cNvCxnSpPr>
          <p:nvPr/>
        </p:nvCxnSpPr>
        <p:spPr>
          <a:xfrm flipV="1">
            <a:off x="7254700" y="4288280"/>
            <a:ext cx="1286408" cy="46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B01C0CE7-026F-0EC3-942A-1F36D1F809D2}"/>
              </a:ext>
            </a:extLst>
          </p:cNvPr>
          <p:cNvSpPr/>
          <p:nvPr/>
        </p:nvSpPr>
        <p:spPr>
          <a:xfrm>
            <a:off x="6218206" y="3859979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Formação da carteira</a:t>
            </a:r>
          </a:p>
        </p:txBody>
      </p:sp>
      <p:pic>
        <p:nvPicPr>
          <p:cNvPr id="5" name="Imagem 4" descr="Uma imagem contendo luz&#10;&#10;Descrição gerada automaticamente">
            <a:extLst>
              <a:ext uri="{FF2B5EF4-FFF2-40B4-BE49-F238E27FC236}">
                <a16:creationId xmlns:a16="http://schemas.microsoft.com/office/drawing/2014/main" id="{29E493F4-E9DA-C600-BE24-E7BE6C4965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85" y="0"/>
            <a:ext cx="12252385" cy="6858000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C80396E-587D-5175-E776-796F556738DC}"/>
              </a:ext>
            </a:extLst>
          </p:cNvPr>
          <p:cNvSpPr txBox="1"/>
          <p:nvPr/>
        </p:nvSpPr>
        <p:spPr>
          <a:xfrm>
            <a:off x="1813704" y="282983"/>
            <a:ext cx="87083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i="0" dirty="0">
                <a:solidFill>
                  <a:srgbClr val="FFFFFF"/>
                </a:solidFill>
                <a:effectLst/>
              </a:rPr>
              <a:t>Aproveitando </a:t>
            </a:r>
            <a:r>
              <a:rPr lang="pt-BR" sz="3200" b="1" dirty="0">
                <a:solidFill>
                  <a:srgbClr val="FFFFFF"/>
                </a:solidFill>
              </a:rPr>
              <a:t>d</a:t>
            </a:r>
            <a:r>
              <a:rPr lang="pt-BR" sz="3200" b="1" i="0" dirty="0">
                <a:solidFill>
                  <a:srgbClr val="FFFFFF"/>
                </a:solidFill>
                <a:effectLst/>
              </a:rPr>
              <a:t>ireção de crescimento</a:t>
            </a:r>
            <a:endParaRPr lang="pt-BR" sz="3200" dirty="0"/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4177720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luz&#10;&#10;Descrição gerada automaticamente">
            <a:extLst>
              <a:ext uri="{FF2B5EF4-FFF2-40B4-BE49-F238E27FC236}">
                <a16:creationId xmlns:a16="http://schemas.microsoft.com/office/drawing/2014/main" id="{29E493F4-E9DA-C600-BE24-E7BE6C4965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85" y="0"/>
            <a:ext cx="12252385" cy="6858000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C80396E-587D-5175-E776-796F556738DC}"/>
              </a:ext>
            </a:extLst>
          </p:cNvPr>
          <p:cNvSpPr txBox="1"/>
          <p:nvPr/>
        </p:nvSpPr>
        <p:spPr>
          <a:xfrm>
            <a:off x="1813704" y="282983"/>
            <a:ext cx="87083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i="0" dirty="0">
                <a:solidFill>
                  <a:srgbClr val="FFFFFF"/>
                </a:solidFill>
                <a:effectLst/>
              </a:rPr>
              <a:t>Aproveitando </a:t>
            </a:r>
            <a:r>
              <a:rPr lang="pt-BR" sz="3200" b="1" dirty="0">
                <a:solidFill>
                  <a:srgbClr val="FFFFFF"/>
                </a:solidFill>
              </a:rPr>
              <a:t>d</a:t>
            </a:r>
            <a:r>
              <a:rPr lang="pt-BR" sz="3200" b="1" i="0" dirty="0">
                <a:solidFill>
                  <a:srgbClr val="FFFFFF"/>
                </a:solidFill>
                <a:effectLst/>
              </a:rPr>
              <a:t>ireção de crescimento</a:t>
            </a:r>
            <a:endParaRPr lang="pt-BR" sz="3200" dirty="0"/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20</a:t>
            </a:fld>
            <a:endParaRPr lang="pt-BR"/>
          </a:p>
        </p:txBody>
      </p:sp>
      <p:sp>
        <p:nvSpPr>
          <p:cNvPr id="4" name="Rectangle: Rounded Corners 10">
            <a:extLst>
              <a:ext uri="{FF2B5EF4-FFF2-40B4-BE49-F238E27FC236}">
                <a16:creationId xmlns:a16="http://schemas.microsoft.com/office/drawing/2014/main" id="{0027BEE2-20D2-F844-53F2-73DEA4857B61}"/>
              </a:ext>
            </a:extLst>
          </p:cNvPr>
          <p:cNvSpPr/>
          <p:nvPr/>
        </p:nvSpPr>
        <p:spPr>
          <a:xfrm>
            <a:off x="603118" y="4512402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 Mapeamento das ações</a:t>
            </a:r>
          </a:p>
        </p:txBody>
      </p: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E22F9722-68AE-16FB-97B0-1E475B759327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3387305" y="4838614"/>
            <a:ext cx="1286408" cy="461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10">
            <a:extLst>
              <a:ext uri="{FF2B5EF4-FFF2-40B4-BE49-F238E27FC236}">
                <a16:creationId xmlns:a16="http://schemas.microsoft.com/office/drawing/2014/main" id="{4A7F230C-AA46-AAEE-5D55-8725E26092A4}"/>
              </a:ext>
            </a:extLst>
          </p:cNvPr>
          <p:cNvSpPr/>
          <p:nvPr/>
        </p:nvSpPr>
        <p:spPr>
          <a:xfrm>
            <a:off x="4673713" y="4517017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Identificação maiores retornos</a:t>
            </a:r>
          </a:p>
        </p:txBody>
      </p: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B01C0CE7-026F-0EC3-942A-1F36D1F809D2}"/>
              </a:ext>
            </a:extLst>
          </p:cNvPr>
          <p:cNvSpPr/>
          <p:nvPr/>
        </p:nvSpPr>
        <p:spPr>
          <a:xfrm>
            <a:off x="8744308" y="4512401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Formação da carteira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BFCA7772-90B9-51B8-8ADC-ECC5A4A416A6}"/>
              </a:ext>
            </a:extLst>
          </p:cNvPr>
          <p:cNvCxnSpPr>
            <a:cxnSpLocks/>
            <a:stCxn id="6" idx="3"/>
            <a:endCxn id="14" idx="1"/>
          </p:cNvCxnSpPr>
          <p:nvPr/>
        </p:nvCxnSpPr>
        <p:spPr>
          <a:xfrm flipV="1">
            <a:off x="7457900" y="4838613"/>
            <a:ext cx="1286408" cy="46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9775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357F82B-6E98-45B7-721A-0940A262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21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25ABDD5-1E6A-8675-F4C4-080CE0030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54"/>
            <a:ext cx="12191999" cy="6864854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F3B49CCC-98CA-9CF2-C81C-91357C1AFE45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60E66A05-EECB-DD2C-A7DE-EFB51E4C60BF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06334AF1-9E14-8F24-ED3F-94F7C853B574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	Tear </a:t>
              </a:r>
              <a:r>
                <a:rPr lang="pt-BR" sz="3200" dirty="0" err="1">
                  <a:solidFill>
                    <a:schemeClr val="bg1"/>
                  </a:solidFill>
                </a:rPr>
                <a:t>Sheet</a:t>
              </a:r>
              <a:endParaRPr lang="pt-BR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2">
            <a:extLst>
              <a:ext uri="{FF2B5EF4-FFF2-40B4-BE49-F238E27FC236}">
                <a16:creationId xmlns:a16="http://schemas.microsoft.com/office/drawing/2014/main" id="{094E4F1A-D901-C19D-54D2-8BAC5B7CD29C}"/>
              </a:ext>
            </a:extLst>
          </p:cNvPr>
          <p:cNvSpPr txBox="1"/>
          <p:nvPr/>
        </p:nvSpPr>
        <p:spPr>
          <a:xfrm>
            <a:off x="963460" y="1304192"/>
            <a:ext cx="40209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20000"/>
              <a:buFont typeface="Arial"/>
              <a:buNone/>
              <a:tabLst/>
              <a:defRPr/>
            </a:pPr>
            <a:r>
              <a:rPr kumimoji="0" lang="pt-BR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cs typeface="Rubik" panose="020B0604020202020204" charset="0"/>
                <a:sym typeface="Arial"/>
              </a:rPr>
              <a:t>Desem</a:t>
            </a:r>
            <a:r>
              <a:rPr lang="pt-BR" sz="2800" b="1" kern="0" dirty="0" err="1">
                <a:solidFill>
                  <a:srgbClr val="FFFFFF"/>
                </a:solidFill>
                <a:latin typeface="+mj-lt"/>
                <a:cs typeface="Rubik" panose="020B0604020202020204" charset="0"/>
                <a:sym typeface="Arial"/>
              </a:rPr>
              <a:t>penho</a:t>
            </a:r>
            <a:r>
              <a:rPr lang="pt-BR" sz="2800" b="1" kern="0" dirty="0">
                <a:solidFill>
                  <a:srgbClr val="FFFFFF"/>
                </a:solidFill>
                <a:latin typeface="+mj-lt"/>
                <a:cs typeface="Rubik" panose="020B0604020202020204" charset="0"/>
                <a:sym typeface="Arial"/>
              </a:rPr>
              <a:t> histórico </a:t>
            </a:r>
            <a:endParaRPr kumimoji="0" lang="pt-BR" sz="1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cs typeface="Rubik" panose="020B0604020202020204" charset="0"/>
              <a:sym typeface="Arial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4078CE3-0FF5-B9A3-5E11-0649FF5484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6106" y="-2427470"/>
            <a:ext cx="6142252" cy="2972058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7E14C4B3-FC43-97B3-168C-82756B644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57161" y="-2620788"/>
            <a:ext cx="4884843" cy="2872989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0ADF2273-7852-9871-D9DC-2CDC1BC3C2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5459" y="1646149"/>
            <a:ext cx="6111770" cy="355884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A98FB9B0-E6D5-5FED-98D4-702F8397EA3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6"/>
          <a:stretch/>
        </p:blipFill>
        <p:spPr>
          <a:xfrm>
            <a:off x="6095999" y="2603772"/>
            <a:ext cx="5684520" cy="273977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EE7C34DF-DFE7-711D-7A6E-A22CC845D9A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8" t="11908"/>
          <a:stretch/>
        </p:blipFill>
        <p:spPr>
          <a:xfrm>
            <a:off x="-6547736" y="2464737"/>
            <a:ext cx="4884843" cy="274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877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C80396E-587D-5175-E776-796F556738DC}"/>
              </a:ext>
            </a:extLst>
          </p:cNvPr>
          <p:cNvSpPr txBox="1"/>
          <p:nvPr/>
        </p:nvSpPr>
        <p:spPr>
          <a:xfrm>
            <a:off x="1813704" y="282983"/>
            <a:ext cx="87083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i="0" dirty="0">
                <a:solidFill>
                  <a:srgbClr val="FFFFFF"/>
                </a:solidFill>
                <a:effectLst/>
              </a:rPr>
              <a:t>Aproveitando </a:t>
            </a:r>
            <a:r>
              <a:rPr lang="pt-BR" sz="3200" b="1" dirty="0">
                <a:solidFill>
                  <a:srgbClr val="FFFFFF"/>
                </a:solidFill>
              </a:rPr>
              <a:t>d</a:t>
            </a:r>
            <a:r>
              <a:rPr lang="pt-BR" sz="3200" b="1" i="0" dirty="0">
                <a:solidFill>
                  <a:srgbClr val="FFFFFF"/>
                </a:solidFill>
                <a:effectLst/>
              </a:rPr>
              <a:t>ireção de crescimento</a:t>
            </a:r>
            <a:endParaRPr lang="pt-BR" sz="3200" dirty="0"/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22</a:t>
            </a:fld>
            <a:endParaRPr lang="pt-BR"/>
          </a:p>
        </p:txBody>
      </p: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E22F9722-68AE-16FB-97B0-1E475B759327}"/>
              </a:ext>
            </a:extLst>
          </p:cNvPr>
          <p:cNvCxnSpPr>
            <a:cxnSpLocks/>
          </p:cNvCxnSpPr>
          <p:nvPr/>
        </p:nvCxnSpPr>
        <p:spPr>
          <a:xfrm>
            <a:off x="3387305" y="4838614"/>
            <a:ext cx="1286408" cy="461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BFCA7772-90B9-51B8-8ADC-ECC5A4A416A6}"/>
              </a:ext>
            </a:extLst>
          </p:cNvPr>
          <p:cNvCxnSpPr>
            <a:cxnSpLocks/>
          </p:cNvCxnSpPr>
          <p:nvPr/>
        </p:nvCxnSpPr>
        <p:spPr>
          <a:xfrm flipV="1">
            <a:off x="7457900" y="4838613"/>
            <a:ext cx="1286408" cy="46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agem 19" descr="Foto preta e branca de peça de xadrez&#10;&#10;Descrição gerada automaticamente com confiança média">
            <a:extLst>
              <a:ext uri="{FF2B5EF4-FFF2-40B4-BE49-F238E27FC236}">
                <a16:creationId xmlns:a16="http://schemas.microsoft.com/office/drawing/2014/main" id="{248714E5-89FD-9B92-DF93-B24993D8C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11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C80396E-587D-5175-E776-796F556738DC}"/>
              </a:ext>
            </a:extLst>
          </p:cNvPr>
          <p:cNvSpPr txBox="1"/>
          <p:nvPr/>
        </p:nvSpPr>
        <p:spPr>
          <a:xfrm>
            <a:off x="1813704" y="282983"/>
            <a:ext cx="87083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i="0" dirty="0">
                <a:solidFill>
                  <a:srgbClr val="FFFFFF"/>
                </a:solidFill>
                <a:effectLst/>
              </a:rPr>
              <a:t>Aproveitando </a:t>
            </a:r>
            <a:r>
              <a:rPr lang="pt-BR" sz="3200" b="1" dirty="0">
                <a:solidFill>
                  <a:srgbClr val="FFFFFF"/>
                </a:solidFill>
              </a:rPr>
              <a:t>d</a:t>
            </a:r>
            <a:r>
              <a:rPr lang="pt-BR" sz="3200" b="1" i="0" dirty="0">
                <a:solidFill>
                  <a:srgbClr val="FFFFFF"/>
                </a:solidFill>
                <a:effectLst/>
              </a:rPr>
              <a:t>ireção de crescimento</a:t>
            </a:r>
            <a:endParaRPr lang="pt-BR" sz="3200" dirty="0"/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23</a:t>
            </a:fld>
            <a:endParaRPr lang="pt-BR"/>
          </a:p>
        </p:txBody>
      </p: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E22F9722-68AE-16FB-97B0-1E475B759327}"/>
              </a:ext>
            </a:extLst>
          </p:cNvPr>
          <p:cNvCxnSpPr>
            <a:cxnSpLocks/>
          </p:cNvCxnSpPr>
          <p:nvPr/>
        </p:nvCxnSpPr>
        <p:spPr>
          <a:xfrm>
            <a:off x="3387305" y="4838614"/>
            <a:ext cx="1286408" cy="461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BFCA7772-90B9-51B8-8ADC-ECC5A4A416A6}"/>
              </a:ext>
            </a:extLst>
          </p:cNvPr>
          <p:cNvCxnSpPr>
            <a:cxnSpLocks/>
          </p:cNvCxnSpPr>
          <p:nvPr/>
        </p:nvCxnSpPr>
        <p:spPr>
          <a:xfrm flipV="1">
            <a:off x="7457900" y="4838613"/>
            <a:ext cx="1286408" cy="46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agem 19" descr="Foto preta e branca de peça de xadrez&#10;&#10;Descrição gerada automaticamente com confiança média">
            <a:extLst>
              <a:ext uri="{FF2B5EF4-FFF2-40B4-BE49-F238E27FC236}">
                <a16:creationId xmlns:a16="http://schemas.microsoft.com/office/drawing/2014/main" id="{248714E5-89FD-9B92-DF93-B24993D8C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grpSp>
        <p:nvGrpSpPr>
          <p:cNvPr id="8" name="Agrupar 7">
            <a:extLst>
              <a:ext uri="{FF2B5EF4-FFF2-40B4-BE49-F238E27FC236}">
                <a16:creationId xmlns:a16="http://schemas.microsoft.com/office/drawing/2014/main" id="{1C82EC7C-10DB-358E-9B21-9DA1117FE968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FFB1B375-F7F8-F709-3376-EE9A98322297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E831B2A4-4CFE-50DF-4CE2-387469AE4380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Parâmetros da estratégia</a:t>
              </a:r>
            </a:p>
          </p:txBody>
        </p:sp>
      </p:grpSp>
      <p:sp>
        <p:nvSpPr>
          <p:cNvPr id="4" name="Rectangle: Rounded Corners 10">
            <a:extLst>
              <a:ext uri="{FF2B5EF4-FFF2-40B4-BE49-F238E27FC236}">
                <a16:creationId xmlns:a16="http://schemas.microsoft.com/office/drawing/2014/main" id="{8404DF61-CF29-F486-EA75-1CDCFDDCAD5E}"/>
              </a:ext>
            </a:extLst>
          </p:cNvPr>
          <p:cNvSpPr/>
          <p:nvPr/>
        </p:nvSpPr>
        <p:spPr>
          <a:xfrm>
            <a:off x="4597612" y="1426256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Janela de estudo </a:t>
            </a:r>
            <a:r>
              <a:rPr lang="pt-BR" b="1" dirty="0">
                <a:solidFill>
                  <a:srgbClr val="374151"/>
                </a:solidFill>
              </a:rPr>
              <a:t>= </a:t>
            </a:r>
            <a:r>
              <a:rPr lang="pt-BR" b="1" dirty="0"/>
              <a:t>500 dias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6" name="Rectangle: Rounded Corners 10">
            <a:extLst>
              <a:ext uri="{FF2B5EF4-FFF2-40B4-BE49-F238E27FC236}">
                <a16:creationId xmlns:a16="http://schemas.microsoft.com/office/drawing/2014/main" id="{A5BC2C90-A3C9-1897-2728-D9B687C12B44}"/>
              </a:ext>
            </a:extLst>
          </p:cNvPr>
          <p:cNvSpPr/>
          <p:nvPr/>
        </p:nvSpPr>
        <p:spPr>
          <a:xfrm>
            <a:off x="390530" y="1423526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10 ações escolhidas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3" name="Rectangle: Rounded Corners 10">
            <a:extLst>
              <a:ext uri="{FF2B5EF4-FFF2-40B4-BE49-F238E27FC236}">
                <a16:creationId xmlns:a16="http://schemas.microsoft.com/office/drawing/2014/main" id="{E3DF0AFF-00F4-8901-FDA3-B0E9601D5253}"/>
              </a:ext>
            </a:extLst>
          </p:cNvPr>
          <p:cNvSpPr/>
          <p:nvPr/>
        </p:nvSpPr>
        <p:spPr>
          <a:xfrm>
            <a:off x="8804695" y="1423526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Rubik" panose="020B0604020202020204" charset="-79"/>
                <a:sym typeface="Arial"/>
              </a:rPr>
              <a:t>Cálculo do momentum nos últimos 250 dias </a:t>
            </a:r>
          </a:p>
        </p:txBody>
      </p: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B82D2F9F-931D-2110-6A63-5C113AFD696F}"/>
              </a:ext>
            </a:extLst>
          </p:cNvPr>
          <p:cNvSpPr/>
          <p:nvPr/>
        </p:nvSpPr>
        <p:spPr>
          <a:xfrm>
            <a:off x="390530" y="2633419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Pesos iguais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5" name="Rectangle: Rounded Corners 10">
            <a:extLst>
              <a:ext uri="{FF2B5EF4-FFF2-40B4-BE49-F238E27FC236}">
                <a16:creationId xmlns:a16="http://schemas.microsoft.com/office/drawing/2014/main" id="{F966CD09-003A-7FB9-42DA-821D660CF802}"/>
              </a:ext>
            </a:extLst>
          </p:cNvPr>
          <p:cNvSpPr/>
          <p:nvPr/>
        </p:nvSpPr>
        <p:spPr>
          <a:xfrm>
            <a:off x="8804694" y="2633419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kern="0" dirty="0">
                <a:cs typeface="Rubik" panose="020B0604020202020204" charset="-79"/>
                <a:sym typeface="Arial"/>
              </a:rPr>
              <a:t>Desconsiderados custos operacionais e de IR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4738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6BDEC371-2919-6B27-A607-D9C62D5D4596}"/>
              </a:ext>
            </a:extLst>
          </p:cNvPr>
          <p:cNvCxnSpPr>
            <a:cxnSpLocks/>
          </p:cNvCxnSpPr>
          <p:nvPr/>
        </p:nvCxnSpPr>
        <p:spPr>
          <a:xfrm flipV="1">
            <a:off x="6542004" y="4288279"/>
            <a:ext cx="1286408" cy="46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10">
            <a:extLst>
              <a:ext uri="{FF2B5EF4-FFF2-40B4-BE49-F238E27FC236}">
                <a16:creationId xmlns:a16="http://schemas.microsoft.com/office/drawing/2014/main" id="{4A7F230C-AA46-AAEE-5D55-8725E26092A4}"/>
              </a:ext>
            </a:extLst>
          </p:cNvPr>
          <p:cNvSpPr/>
          <p:nvPr/>
        </p:nvSpPr>
        <p:spPr>
          <a:xfrm>
            <a:off x="5826413" y="3962068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Identificação maiores retornos</a:t>
            </a:r>
          </a:p>
        </p:txBody>
      </p: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6A90CC59-3B22-114E-6CC8-925590D8DE6D}"/>
              </a:ext>
            </a:extLst>
          </p:cNvPr>
          <p:cNvCxnSpPr>
            <a:cxnSpLocks/>
          </p:cNvCxnSpPr>
          <p:nvPr/>
        </p:nvCxnSpPr>
        <p:spPr>
          <a:xfrm flipV="1">
            <a:off x="7254700" y="4288280"/>
            <a:ext cx="1286408" cy="46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B01C0CE7-026F-0EC3-942A-1F36D1F809D2}"/>
              </a:ext>
            </a:extLst>
          </p:cNvPr>
          <p:cNvSpPr/>
          <p:nvPr/>
        </p:nvSpPr>
        <p:spPr>
          <a:xfrm>
            <a:off x="6218206" y="3859979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Formação da carteira</a:t>
            </a:r>
          </a:p>
        </p:txBody>
      </p:sp>
      <p:pic>
        <p:nvPicPr>
          <p:cNvPr id="5" name="Imagem 4" descr="Uma imagem contendo luz&#10;&#10;Descrição gerada automaticamente">
            <a:extLst>
              <a:ext uri="{FF2B5EF4-FFF2-40B4-BE49-F238E27FC236}">
                <a16:creationId xmlns:a16="http://schemas.microsoft.com/office/drawing/2014/main" id="{29E493F4-E9DA-C600-BE24-E7BE6C4965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85" y="0"/>
            <a:ext cx="12252385" cy="6858000"/>
          </a:xfrm>
          <a:prstGeom prst="rect">
            <a:avLst/>
          </a:prstGeom>
        </p:spPr>
      </p:pic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C80396E-587D-5175-E776-796F556738DC}"/>
              </a:ext>
            </a:extLst>
          </p:cNvPr>
          <p:cNvSpPr txBox="1"/>
          <p:nvPr/>
        </p:nvSpPr>
        <p:spPr>
          <a:xfrm>
            <a:off x="1813704" y="282983"/>
            <a:ext cx="87083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i="0" dirty="0">
                <a:solidFill>
                  <a:srgbClr val="FFFFFF"/>
                </a:solidFill>
                <a:effectLst/>
              </a:rPr>
              <a:t>Aproveitando </a:t>
            </a:r>
            <a:r>
              <a:rPr lang="pt-BR" sz="3200" b="1" dirty="0">
                <a:solidFill>
                  <a:srgbClr val="FFFFFF"/>
                </a:solidFill>
              </a:rPr>
              <a:t>d</a:t>
            </a:r>
            <a:r>
              <a:rPr lang="pt-BR" sz="3200" b="1" i="0" dirty="0">
                <a:solidFill>
                  <a:srgbClr val="FFFFFF"/>
                </a:solidFill>
                <a:effectLst/>
              </a:rPr>
              <a:t>ireção de crescimento</a:t>
            </a:r>
            <a:endParaRPr lang="pt-BR" sz="3200" dirty="0"/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3</a:t>
            </a:fld>
            <a:endParaRPr lang="pt-BR"/>
          </a:p>
        </p:txBody>
      </p:sp>
      <p:sp>
        <p:nvSpPr>
          <p:cNvPr id="4" name="Rectangle: Rounded Corners 10">
            <a:extLst>
              <a:ext uri="{FF2B5EF4-FFF2-40B4-BE49-F238E27FC236}">
                <a16:creationId xmlns:a16="http://schemas.microsoft.com/office/drawing/2014/main" id="{0027BEE2-20D2-F844-53F2-73DEA4857B61}"/>
              </a:ext>
            </a:extLst>
          </p:cNvPr>
          <p:cNvSpPr/>
          <p:nvPr/>
        </p:nvSpPr>
        <p:spPr>
          <a:xfrm>
            <a:off x="603118" y="4512402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 Mapeamento das ações</a:t>
            </a:r>
          </a:p>
        </p:txBody>
      </p:sp>
    </p:spTree>
    <p:extLst>
      <p:ext uri="{BB962C8B-B14F-4D97-AF65-F5344CB8AC3E}">
        <p14:creationId xmlns:p14="http://schemas.microsoft.com/office/powerpoint/2010/main" val="3949184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6A90CC59-3B22-114E-6CC8-925590D8DE6D}"/>
              </a:ext>
            </a:extLst>
          </p:cNvPr>
          <p:cNvCxnSpPr>
            <a:cxnSpLocks/>
          </p:cNvCxnSpPr>
          <p:nvPr/>
        </p:nvCxnSpPr>
        <p:spPr>
          <a:xfrm flipV="1">
            <a:off x="7254700" y="4288280"/>
            <a:ext cx="1286408" cy="46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B01C0CE7-026F-0EC3-942A-1F36D1F809D2}"/>
              </a:ext>
            </a:extLst>
          </p:cNvPr>
          <p:cNvSpPr/>
          <p:nvPr/>
        </p:nvSpPr>
        <p:spPr>
          <a:xfrm>
            <a:off x="6218206" y="3859979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Formação da carteira</a:t>
            </a:r>
          </a:p>
        </p:txBody>
      </p:sp>
      <p:pic>
        <p:nvPicPr>
          <p:cNvPr id="5" name="Imagem 4" descr="Uma imagem contendo luz&#10;&#10;Descrição gerada automaticamente">
            <a:extLst>
              <a:ext uri="{FF2B5EF4-FFF2-40B4-BE49-F238E27FC236}">
                <a16:creationId xmlns:a16="http://schemas.microsoft.com/office/drawing/2014/main" id="{29E493F4-E9DA-C600-BE24-E7BE6C4965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85" y="0"/>
            <a:ext cx="12252385" cy="6858000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6BDEC371-2919-6B27-A607-D9C62D5D4596}"/>
              </a:ext>
            </a:extLst>
          </p:cNvPr>
          <p:cNvCxnSpPr>
            <a:cxnSpLocks/>
          </p:cNvCxnSpPr>
          <p:nvPr/>
        </p:nvCxnSpPr>
        <p:spPr>
          <a:xfrm flipV="1">
            <a:off x="3387305" y="4838613"/>
            <a:ext cx="1286408" cy="46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C80396E-587D-5175-E776-796F556738DC}"/>
              </a:ext>
            </a:extLst>
          </p:cNvPr>
          <p:cNvSpPr txBox="1"/>
          <p:nvPr/>
        </p:nvSpPr>
        <p:spPr>
          <a:xfrm>
            <a:off x="1813704" y="282983"/>
            <a:ext cx="87083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i="0" dirty="0">
                <a:solidFill>
                  <a:srgbClr val="FFFFFF"/>
                </a:solidFill>
                <a:effectLst/>
              </a:rPr>
              <a:t>Aproveitando </a:t>
            </a:r>
            <a:r>
              <a:rPr lang="pt-BR" sz="3200" b="1" dirty="0">
                <a:solidFill>
                  <a:srgbClr val="FFFFFF"/>
                </a:solidFill>
              </a:rPr>
              <a:t>d</a:t>
            </a:r>
            <a:r>
              <a:rPr lang="pt-BR" sz="3200" b="1" i="0" dirty="0">
                <a:solidFill>
                  <a:srgbClr val="FFFFFF"/>
                </a:solidFill>
                <a:effectLst/>
              </a:rPr>
              <a:t>ireção de crescimento</a:t>
            </a:r>
            <a:endParaRPr lang="pt-BR" sz="3200" dirty="0"/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4</a:t>
            </a:fld>
            <a:endParaRPr lang="pt-BR"/>
          </a:p>
        </p:txBody>
      </p:sp>
      <p:sp>
        <p:nvSpPr>
          <p:cNvPr id="4" name="Rectangle: Rounded Corners 10">
            <a:extLst>
              <a:ext uri="{FF2B5EF4-FFF2-40B4-BE49-F238E27FC236}">
                <a16:creationId xmlns:a16="http://schemas.microsoft.com/office/drawing/2014/main" id="{0027BEE2-20D2-F844-53F2-73DEA4857B61}"/>
              </a:ext>
            </a:extLst>
          </p:cNvPr>
          <p:cNvSpPr/>
          <p:nvPr/>
        </p:nvSpPr>
        <p:spPr>
          <a:xfrm>
            <a:off x="603118" y="4512402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 Mapeamento das ações</a:t>
            </a:r>
          </a:p>
        </p:txBody>
      </p:sp>
      <p:sp>
        <p:nvSpPr>
          <p:cNvPr id="6" name="Rectangle: Rounded Corners 10">
            <a:extLst>
              <a:ext uri="{FF2B5EF4-FFF2-40B4-BE49-F238E27FC236}">
                <a16:creationId xmlns:a16="http://schemas.microsoft.com/office/drawing/2014/main" id="{4A7F230C-AA46-AAEE-5D55-8725E26092A4}"/>
              </a:ext>
            </a:extLst>
          </p:cNvPr>
          <p:cNvSpPr/>
          <p:nvPr/>
        </p:nvSpPr>
        <p:spPr>
          <a:xfrm>
            <a:off x="4703906" y="4512402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Identificação maiores retornos</a:t>
            </a:r>
          </a:p>
        </p:txBody>
      </p:sp>
    </p:spTree>
    <p:extLst>
      <p:ext uri="{BB962C8B-B14F-4D97-AF65-F5344CB8AC3E}">
        <p14:creationId xmlns:p14="http://schemas.microsoft.com/office/powerpoint/2010/main" val="2242619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luz&#10;&#10;Descrição gerada automaticamente">
            <a:extLst>
              <a:ext uri="{FF2B5EF4-FFF2-40B4-BE49-F238E27FC236}">
                <a16:creationId xmlns:a16="http://schemas.microsoft.com/office/drawing/2014/main" id="{29E493F4-E9DA-C600-BE24-E7BE6C4965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85" y="0"/>
            <a:ext cx="12252385" cy="6858000"/>
          </a:xfrm>
          <a:prstGeom prst="rect">
            <a:avLst/>
          </a:prstGeom>
        </p:spPr>
      </p:pic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6A90CC59-3B22-114E-6CC8-925590D8DE6D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7488093" y="4838613"/>
            <a:ext cx="1286408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B01C0CE7-026F-0EC3-942A-1F36D1F809D2}"/>
              </a:ext>
            </a:extLst>
          </p:cNvPr>
          <p:cNvSpPr/>
          <p:nvPr/>
        </p:nvSpPr>
        <p:spPr>
          <a:xfrm>
            <a:off x="8804695" y="4512402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Formação da carteira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6BDEC371-2919-6B27-A607-D9C62D5D4596}"/>
              </a:ext>
            </a:extLst>
          </p:cNvPr>
          <p:cNvCxnSpPr>
            <a:cxnSpLocks/>
          </p:cNvCxnSpPr>
          <p:nvPr/>
        </p:nvCxnSpPr>
        <p:spPr>
          <a:xfrm flipV="1">
            <a:off x="3387305" y="4838613"/>
            <a:ext cx="1286408" cy="46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C80396E-587D-5175-E776-796F556738DC}"/>
              </a:ext>
            </a:extLst>
          </p:cNvPr>
          <p:cNvSpPr txBox="1"/>
          <p:nvPr/>
        </p:nvSpPr>
        <p:spPr>
          <a:xfrm>
            <a:off x="1813704" y="282983"/>
            <a:ext cx="87083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i="0" dirty="0">
                <a:solidFill>
                  <a:srgbClr val="FFFFFF"/>
                </a:solidFill>
                <a:effectLst/>
              </a:rPr>
              <a:t>Aproveitando </a:t>
            </a:r>
            <a:r>
              <a:rPr lang="pt-BR" sz="3200" b="1" dirty="0">
                <a:solidFill>
                  <a:srgbClr val="FFFFFF"/>
                </a:solidFill>
              </a:rPr>
              <a:t>d</a:t>
            </a:r>
            <a:r>
              <a:rPr lang="pt-BR" sz="3200" b="1" i="0" dirty="0">
                <a:solidFill>
                  <a:srgbClr val="FFFFFF"/>
                </a:solidFill>
                <a:effectLst/>
              </a:rPr>
              <a:t>ireção de crescimento</a:t>
            </a:r>
            <a:endParaRPr lang="pt-BR" sz="3200" dirty="0"/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5</a:t>
            </a:fld>
            <a:endParaRPr lang="pt-BR"/>
          </a:p>
        </p:txBody>
      </p:sp>
      <p:sp>
        <p:nvSpPr>
          <p:cNvPr id="4" name="Rectangle: Rounded Corners 10">
            <a:extLst>
              <a:ext uri="{FF2B5EF4-FFF2-40B4-BE49-F238E27FC236}">
                <a16:creationId xmlns:a16="http://schemas.microsoft.com/office/drawing/2014/main" id="{0027BEE2-20D2-F844-53F2-73DEA4857B61}"/>
              </a:ext>
            </a:extLst>
          </p:cNvPr>
          <p:cNvSpPr/>
          <p:nvPr/>
        </p:nvSpPr>
        <p:spPr>
          <a:xfrm>
            <a:off x="603118" y="4512402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 Mapeamento das ações</a:t>
            </a:r>
          </a:p>
        </p:txBody>
      </p:sp>
      <p:sp>
        <p:nvSpPr>
          <p:cNvPr id="6" name="Rectangle: Rounded Corners 10">
            <a:extLst>
              <a:ext uri="{FF2B5EF4-FFF2-40B4-BE49-F238E27FC236}">
                <a16:creationId xmlns:a16="http://schemas.microsoft.com/office/drawing/2014/main" id="{4A7F230C-AA46-AAEE-5D55-8725E26092A4}"/>
              </a:ext>
            </a:extLst>
          </p:cNvPr>
          <p:cNvSpPr/>
          <p:nvPr/>
        </p:nvSpPr>
        <p:spPr>
          <a:xfrm>
            <a:off x="4703906" y="4512402"/>
            <a:ext cx="2784187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Rubik" panose="020B0604020202020204" charset="-79"/>
                <a:sym typeface="Arial"/>
              </a:rPr>
              <a:t>Identificação maiores retornos</a:t>
            </a:r>
          </a:p>
        </p:txBody>
      </p:sp>
    </p:spTree>
    <p:extLst>
      <p:ext uri="{BB962C8B-B14F-4D97-AF65-F5344CB8AC3E}">
        <p14:creationId xmlns:p14="http://schemas.microsoft.com/office/powerpoint/2010/main" val="313398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0">
            <a:extLst>
              <a:ext uri="{FF2B5EF4-FFF2-40B4-BE49-F238E27FC236}">
                <a16:creationId xmlns:a16="http://schemas.microsoft.com/office/drawing/2014/main" id="{95A8A570-A526-DF85-D451-34E45193FCE6}"/>
              </a:ext>
            </a:extLst>
          </p:cNvPr>
          <p:cNvSpPr/>
          <p:nvPr/>
        </p:nvSpPr>
        <p:spPr>
          <a:xfrm>
            <a:off x="4597610" y="2524421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kern="0" dirty="0">
                <a:cs typeface="Rubik" panose="020B0604020202020204" charset="-79"/>
                <a:sym typeface="Arial"/>
              </a:rPr>
              <a:t>Desconsiderados custos operacionais e de IR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8" name="Rectangle: Rounded Corners 10">
            <a:extLst>
              <a:ext uri="{FF2B5EF4-FFF2-40B4-BE49-F238E27FC236}">
                <a16:creationId xmlns:a16="http://schemas.microsoft.com/office/drawing/2014/main" id="{8024AA79-DDA3-C738-3F68-84A88E58E744}"/>
              </a:ext>
            </a:extLst>
          </p:cNvPr>
          <p:cNvSpPr/>
          <p:nvPr/>
        </p:nvSpPr>
        <p:spPr>
          <a:xfrm>
            <a:off x="4838410" y="26206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Pesos iguais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7" name="Rectangle: Rounded Corners 10">
            <a:extLst>
              <a:ext uri="{FF2B5EF4-FFF2-40B4-BE49-F238E27FC236}">
                <a16:creationId xmlns:a16="http://schemas.microsoft.com/office/drawing/2014/main" id="{8CFFD4D3-2B19-0F07-D041-2DA37AAEEFF0}"/>
              </a:ext>
            </a:extLst>
          </p:cNvPr>
          <p:cNvSpPr/>
          <p:nvPr/>
        </p:nvSpPr>
        <p:spPr>
          <a:xfrm>
            <a:off x="4597611" y="2633419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Rubik" panose="020B0604020202020204" charset="-79"/>
                <a:sym typeface="Arial"/>
              </a:rPr>
              <a:t>Cálculo do momentum nos últimos 250 dias </a:t>
            </a:r>
          </a:p>
        </p:txBody>
      </p: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9A854311-D858-8BE9-0956-6BFAAFBDF5E3}"/>
              </a:ext>
            </a:extLst>
          </p:cNvPr>
          <p:cNvSpPr/>
          <p:nvPr/>
        </p:nvSpPr>
        <p:spPr>
          <a:xfrm>
            <a:off x="4597611" y="2673069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Janela de estudo </a:t>
            </a:r>
            <a:r>
              <a:rPr lang="pt-BR" b="1" dirty="0">
                <a:solidFill>
                  <a:srgbClr val="374151"/>
                </a:solidFill>
              </a:rPr>
              <a:t>= </a:t>
            </a:r>
            <a:r>
              <a:rPr lang="pt-BR" b="1" dirty="0"/>
              <a:t>500 dias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5" name="Rectangle: Rounded Corners 10">
            <a:extLst>
              <a:ext uri="{FF2B5EF4-FFF2-40B4-BE49-F238E27FC236}">
                <a16:creationId xmlns:a16="http://schemas.microsoft.com/office/drawing/2014/main" id="{65EEE510-0D30-BF2F-9F7B-DC4ACE997F70}"/>
              </a:ext>
            </a:extLst>
          </p:cNvPr>
          <p:cNvSpPr/>
          <p:nvPr/>
        </p:nvSpPr>
        <p:spPr>
          <a:xfrm>
            <a:off x="4597612" y="2604995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10 ações escolhidas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C80396E-587D-5175-E776-796F556738DC}"/>
              </a:ext>
            </a:extLst>
          </p:cNvPr>
          <p:cNvSpPr txBox="1"/>
          <p:nvPr/>
        </p:nvSpPr>
        <p:spPr>
          <a:xfrm>
            <a:off x="1813704" y="282983"/>
            <a:ext cx="87083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i="0" dirty="0">
                <a:solidFill>
                  <a:srgbClr val="FFFFFF"/>
                </a:solidFill>
                <a:effectLst/>
              </a:rPr>
              <a:t>Aproveitando </a:t>
            </a:r>
            <a:r>
              <a:rPr lang="pt-BR" sz="3200" b="1" dirty="0">
                <a:solidFill>
                  <a:srgbClr val="FFFFFF"/>
                </a:solidFill>
              </a:rPr>
              <a:t>d</a:t>
            </a:r>
            <a:r>
              <a:rPr lang="pt-BR" sz="3200" b="1" i="0" dirty="0">
                <a:solidFill>
                  <a:srgbClr val="FFFFFF"/>
                </a:solidFill>
                <a:effectLst/>
              </a:rPr>
              <a:t>ireção de crescimento</a:t>
            </a:r>
            <a:endParaRPr lang="pt-BR" sz="3200" dirty="0"/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6</a:t>
            </a:fld>
            <a:endParaRPr lang="pt-BR"/>
          </a:p>
        </p:txBody>
      </p: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E22F9722-68AE-16FB-97B0-1E475B759327}"/>
              </a:ext>
            </a:extLst>
          </p:cNvPr>
          <p:cNvCxnSpPr>
            <a:cxnSpLocks/>
          </p:cNvCxnSpPr>
          <p:nvPr/>
        </p:nvCxnSpPr>
        <p:spPr>
          <a:xfrm>
            <a:off x="3387305" y="4838614"/>
            <a:ext cx="1286408" cy="461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BFCA7772-90B9-51B8-8ADC-ECC5A4A416A6}"/>
              </a:ext>
            </a:extLst>
          </p:cNvPr>
          <p:cNvCxnSpPr>
            <a:cxnSpLocks/>
          </p:cNvCxnSpPr>
          <p:nvPr/>
        </p:nvCxnSpPr>
        <p:spPr>
          <a:xfrm flipV="1">
            <a:off x="7457900" y="4838613"/>
            <a:ext cx="1286408" cy="461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agem 19" descr="Foto preta e branca de peça de xadrez&#10;&#10;Descrição gerada automaticamente com confiança média">
            <a:extLst>
              <a:ext uri="{FF2B5EF4-FFF2-40B4-BE49-F238E27FC236}">
                <a16:creationId xmlns:a16="http://schemas.microsoft.com/office/drawing/2014/main" id="{248714E5-89FD-9B92-DF93-B24993D8C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grpSp>
        <p:nvGrpSpPr>
          <p:cNvPr id="8" name="Agrupar 7">
            <a:extLst>
              <a:ext uri="{FF2B5EF4-FFF2-40B4-BE49-F238E27FC236}">
                <a16:creationId xmlns:a16="http://schemas.microsoft.com/office/drawing/2014/main" id="{1C82EC7C-10DB-358E-9B21-9DA1117FE968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FFB1B375-F7F8-F709-3376-EE9A98322297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E831B2A4-4CFE-50DF-4CE2-387469AE4380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Parâmetros da estratégia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9232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0">
            <a:extLst>
              <a:ext uri="{FF2B5EF4-FFF2-40B4-BE49-F238E27FC236}">
                <a16:creationId xmlns:a16="http://schemas.microsoft.com/office/drawing/2014/main" id="{95A8A570-A526-DF85-D451-34E45193FCE6}"/>
              </a:ext>
            </a:extLst>
          </p:cNvPr>
          <p:cNvSpPr/>
          <p:nvPr/>
        </p:nvSpPr>
        <p:spPr>
          <a:xfrm>
            <a:off x="4597610" y="2524421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kern="0" dirty="0">
                <a:cs typeface="Rubik" panose="020B0604020202020204" charset="-79"/>
                <a:sym typeface="Arial"/>
              </a:rPr>
              <a:t>Desconsiderados custos operacionais e de IR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8" name="Rectangle: Rounded Corners 10">
            <a:extLst>
              <a:ext uri="{FF2B5EF4-FFF2-40B4-BE49-F238E27FC236}">
                <a16:creationId xmlns:a16="http://schemas.microsoft.com/office/drawing/2014/main" id="{8024AA79-DDA3-C738-3F68-84A88E58E744}"/>
              </a:ext>
            </a:extLst>
          </p:cNvPr>
          <p:cNvSpPr/>
          <p:nvPr/>
        </p:nvSpPr>
        <p:spPr>
          <a:xfrm>
            <a:off x="4838410" y="26206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Pesos iguais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7" name="Rectangle: Rounded Corners 10">
            <a:extLst>
              <a:ext uri="{FF2B5EF4-FFF2-40B4-BE49-F238E27FC236}">
                <a16:creationId xmlns:a16="http://schemas.microsoft.com/office/drawing/2014/main" id="{8CFFD4D3-2B19-0F07-D041-2DA37AAEEFF0}"/>
              </a:ext>
            </a:extLst>
          </p:cNvPr>
          <p:cNvSpPr/>
          <p:nvPr/>
        </p:nvSpPr>
        <p:spPr>
          <a:xfrm>
            <a:off x="4597611" y="2633419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Rubik" panose="020B0604020202020204" charset="-79"/>
                <a:sym typeface="Arial"/>
              </a:rPr>
              <a:t>Cálculo do momentum nos últimos 250 dias </a:t>
            </a:r>
          </a:p>
        </p:txBody>
      </p: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9A854311-D858-8BE9-0956-6BFAAFBDF5E3}"/>
              </a:ext>
            </a:extLst>
          </p:cNvPr>
          <p:cNvSpPr/>
          <p:nvPr/>
        </p:nvSpPr>
        <p:spPr>
          <a:xfrm>
            <a:off x="4597611" y="2673069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Janela de estudo </a:t>
            </a:r>
            <a:r>
              <a:rPr lang="pt-BR" b="1" dirty="0">
                <a:solidFill>
                  <a:srgbClr val="374151"/>
                </a:solidFill>
              </a:rPr>
              <a:t>= </a:t>
            </a:r>
            <a:r>
              <a:rPr lang="pt-BR" b="1" dirty="0"/>
              <a:t>500 dias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pic>
        <p:nvPicPr>
          <p:cNvPr id="20" name="Imagem 19" descr="Foto preta e branca de peça de xadrez&#10;&#10;Descrição gerada automaticamente com confiança média">
            <a:extLst>
              <a:ext uri="{FF2B5EF4-FFF2-40B4-BE49-F238E27FC236}">
                <a16:creationId xmlns:a16="http://schemas.microsoft.com/office/drawing/2014/main" id="{248714E5-89FD-9B92-DF93-B24993D8C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5" name="Rectangle: Rounded Corners 10">
            <a:extLst>
              <a:ext uri="{FF2B5EF4-FFF2-40B4-BE49-F238E27FC236}">
                <a16:creationId xmlns:a16="http://schemas.microsoft.com/office/drawing/2014/main" id="{65EEE510-0D30-BF2F-9F7B-DC4ACE997F70}"/>
              </a:ext>
            </a:extLst>
          </p:cNvPr>
          <p:cNvSpPr/>
          <p:nvPr/>
        </p:nvSpPr>
        <p:spPr>
          <a:xfrm>
            <a:off x="437989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10 ações escolhidas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7</a:t>
            </a:fld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C82EC7C-10DB-358E-9B21-9DA1117FE968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FFB1B375-F7F8-F709-3376-EE9A98322297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E831B2A4-4CFE-50DF-4CE2-387469AE4380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Parâmetros da estratégia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58978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0">
            <a:extLst>
              <a:ext uri="{FF2B5EF4-FFF2-40B4-BE49-F238E27FC236}">
                <a16:creationId xmlns:a16="http://schemas.microsoft.com/office/drawing/2014/main" id="{95A8A570-A526-DF85-D451-34E45193FCE6}"/>
              </a:ext>
            </a:extLst>
          </p:cNvPr>
          <p:cNvSpPr/>
          <p:nvPr/>
        </p:nvSpPr>
        <p:spPr>
          <a:xfrm>
            <a:off x="4597610" y="2524421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kern="0" dirty="0">
                <a:cs typeface="Rubik" panose="020B0604020202020204" charset="-79"/>
                <a:sym typeface="Arial"/>
              </a:rPr>
              <a:t>Desconsiderados custos operacionais e de IR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8" name="Rectangle: Rounded Corners 10">
            <a:extLst>
              <a:ext uri="{FF2B5EF4-FFF2-40B4-BE49-F238E27FC236}">
                <a16:creationId xmlns:a16="http://schemas.microsoft.com/office/drawing/2014/main" id="{8024AA79-DDA3-C738-3F68-84A88E58E744}"/>
              </a:ext>
            </a:extLst>
          </p:cNvPr>
          <p:cNvSpPr/>
          <p:nvPr/>
        </p:nvSpPr>
        <p:spPr>
          <a:xfrm>
            <a:off x="4838410" y="26206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Pesos iguais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7" name="Rectangle: Rounded Corners 10">
            <a:extLst>
              <a:ext uri="{FF2B5EF4-FFF2-40B4-BE49-F238E27FC236}">
                <a16:creationId xmlns:a16="http://schemas.microsoft.com/office/drawing/2014/main" id="{8CFFD4D3-2B19-0F07-D041-2DA37AAEEFF0}"/>
              </a:ext>
            </a:extLst>
          </p:cNvPr>
          <p:cNvSpPr/>
          <p:nvPr/>
        </p:nvSpPr>
        <p:spPr>
          <a:xfrm>
            <a:off x="4597611" y="2633419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Rubik" panose="020B0604020202020204" charset="-79"/>
                <a:sym typeface="Arial"/>
              </a:rPr>
              <a:t>Cálculo do momentum nos últimos 250 dias </a:t>
            </a:r>
          </a:p>
        </p:txBody>
      </p:sp>
      <p:pic>
        <p:nvPicPr>
          <p:cNvPr id="20" name="Imagem 19" descr="Foto preta e branca de peça de xadrez&#10;&#10;Descrição gerada automaticamente com confiança média">
            <a:extLst>
              <a:ext uri="{FF2B5EF4-FFF2-40B4-BE49-F238E27FC236}">
                <a16:creationId xmlns:a16="http://schemas.microsoft.com/office/drawing/2014/main" id="{248714E5-89FD-9B92-DF93-B24993D8C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9A854311-D858-8BE9-0956-6BFAAFBDF5E3}"/>
              </a:ext>
            </a:extLst>
          </p:cNvPr>
          <p:cNvSpPr/>
          <p:nvPr/>
        </p:nvSpPr>
        <p:spPr>
          <a:xfrm>
            <a:off x="4597610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Janela de estudo </a:t>
            </a:r>
            <a:r>
              <a:rPr lang="pt-BR" b="1" dirty="0">
                <a:solidFill>
                  <a:srgbClr val="374151"/>
                </a:solidFill>
              </a:rPr>
              <a:t>= </a:t>
            </a:r>
            <a:r>
              <a:rPr lang="pt-BR" b="1" dirty="0"/>
              <a:t>500 dias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5" name="Rectangle: Rounded Corners 10">
            <a:extLst>
              <a:ext uri="{FF2B5EF4-FFF2-40B4-BE49-F238E27FC236}">
                <a16:creationId xmlns:a16="http://schemas.microsoft.com/office/drawing/2014/main" id="{65EEE510-0D30-BF2F-9F7B-DC4ACE997F70}"/>
              </a:ext>
            </a:extLst>
          </p:cNvPr>
          <p:cNvSpPr/>
          <p:nvPr/>
        </p:nvSpPr>
        <p:spPr>
          <a:xfrm>
            <a:off x="437989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10 ações escolhidas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8</a:t>
            </a:fld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C82EC7C-10DB-358E-9B21-9DA1117FE968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FFB1B375-F7F8-F709-3376-EE9A98322297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E831B2A4-4CFE-50DF-4CE2-387469AE4380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Parâmetros da estratégia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3886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0">
            <a:extLst>
              <a:ext uri="{FF2B5EF4-FFF2-40B4-BE49-F238E27FC236}">
                <a16:creationId xmlns:a16="http://schemas.microsoft.com/office/drawing/2014/main" id="{95A8A570-A526-DF85-D451-34E45193FCE6}"/>
              </a:ext>
            </a:extLst>
          </p:cNvPr>
          <p:cNvSpPr/>
          <p:nvPr/>
        </p:nvSpPr>
        <p:spPr>
          <a:xfrm>
            <a:off x="4597610" y="2524421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kern="0" dirty="0">
                <a:cs typeface="Rubik" panose="020B0604020202020204" charset="-79"/>
                <a:sym typeface="Arial"/>
              </a:rPr>
              <a:t>Desconsiderados custos operacionais e de IR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8" name="Rectangle: Rounded Corners 10">
            <a:extLst>
              <a:ext uri="{FF2B5EF4-FFF2-40B4-BE49-F238E27FC236}">
                <a16:creationId xmlns:a16="http://schemas.microsoft.com/office/drawing/2014/main" id="{8024AA79-DDA3-C738-3F68-84A88E58E744}"/>
              </a:ext>
            </a:extLst>
          </p:cNvPr>
          <p:cNvSpPr/>
          <p:nvPr/>
        </p:nvSpPr>
        <p:spPr>
          <a:xfrm>
            <a:off x="4838410" y="26206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Pesos iguais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pic>
        <p:nvPicPr>
          <p:cNvPr id="20" name="Imagem 19" descr="Foto preta e branca de peça de xadrez&#10;&#10;Descrição gerada automaticamente com confiança média">
            <a:extLst>
              <a:ext uri="{FF2B5EF4-FFF2-40B4-BE49-F238E27FC236}">
                <a16:creationId xmlns:a16="http://schemas.microsoft.com/office/drawing/2014/main" id="{248714E5-89FD-9B92-DF93-B24993D8C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7" name="Rectangle: Rounded Corners 10">
            <a:extLst>
              <a:ext uri="{FF2B5EF4-FFF2-40B4-BE49-F238E27FC236}">
                <a16:creationId xmlns:a16="http://schemas.microsoft.com/office/drawing/2014/main" id="{8CFFD4D3-2B19-0F07-D041-2DA37AAEEFF0}"/>
              </a:ext>
            </a:extLst>
          </p:cNvPr>
          <p:cNvSpPr/>
          <p:nvPr/>
        </p:nvSpPr>
        <p:spPr>
          <a:xfrm>
            <a:off x="8757236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BR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Rubik" panose="020B0604020202020204" charset="-79"/>
                <a:sym typeface="Arial"/>
              </a:rPr>
              <a:t>Cálculo do momentum nos últimos 250 dias </a:t>
            </a:r>
          </a:p>
        </p:txBody>
      </p:sp>
      <p:sp>
        <p:nvSpPr>
          <p:cNvPr id="14" name="Rectangle: Rounded Corners 10">
            <a:extLst>
              <a:ext uri="{FF2B5EF4-FFF2-40B4-BE49-F238E27FC236}">
                <a16:creationId xmlns:a16="http://schemas.microsoft.com/office/drawing/2014/main" id="{9A854311-D858-8BE9-0956-6BFAAFBDF5E3}"/>
              </a:ext>
            </a:extLst>
          </p:cNvPr>
          <p:cNvSpPr/>
          <p:nvPr/>
        </p:nvSpPr>
        <p:spPr>
          <a:xfrm>
            <a:off x="4597610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Janela de estudo </a:t>
            </a:r>
            <a:r>
              <a:rPr lang="pt-BR" b="1" dirty="0">
                <a:solidFill>
                  <a:srgbClr val="374151"/>
                </a:solidFill>
              </a:rPr>
              <a:t>= </a:t>
            </a:r>
            <a:r>
              <a:rPr lang="pt-BR" b="1" dirty="0"/>
              <a:t>500 dias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sp>
        <p:nvSpPr>
          <p:cNvPr id="15" name="Rectangle: Rounded Corners 10">
            <a:extLst>
              <a:ext uri="{FF2B5EF4-FFF2-40B4-BE49-F238E27FC236}">
                <a16:creationId xmlns:a16="http://schemas.microsoft.com/office/drawing/2014/main" id="{65EEE510-0D30-BF2F-9F7B-DC4ACE997F70}"/>
              </a:ext>
            </a:extLst>
          </p:cNvPr>
          <p:cNvSpPr/>
          <p:nvPr/>
        </p:nvSpPr>
        <p:spPr>
          <a:xfrm>
            <a:off x="437989" y="1421324"/>
            <a:ext cx="2996775" cy="652423"/>
          </a:xfrm>
          <a:prstGeom prst="roundRect">
            <a:avLst/>
          </a:prstGeom>
          <a:solidFill>
            <a:schemeClr val="bg1">
              <a:alpha val="97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pt-BR" b="1" i="0" dirty="0">
                <a:effectLst/>
              </a:rPr>
              <a:t>10 ações escolhidas</a:t>
            </a:r>
            <a:endParaRPr kumimoji="0" lang="pt-BR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cs typeface="Rubik" panose="020B0604020202020204" charset="-79"/>
              <a:sym typeface="Arial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9E498771-B698-AF1C-FD78-AA1648BE87C6}"/>
              </a:ext>
            </a:extLst>
          </p:cNvPr>
          <p:cNvCxnSpPr>
            <a:cxnSpLocks/>
          </p:cNvCxnSpPr>
          <p:nvPr/>
        </p:nvCxnSpPr>
        <p:spPr>
          <a:xfrm>
            <a:off x="284672" y="836762"/>
            <a:ext cx="11766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AE6186BA-F4B3-A3DD-B5C5-D7D3C7F7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E0A6-297A-4795-84B4-F5D43D7C9063}" type="slidenum">
              <a:rPr lang="pt-BR" smtClean="0"/>
              <a:t>9</a:t>
            </a:fld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C82EC7C-10DB-358E-9B21-9DA1117FE968}"/>
              </a:ext>
            </a:extLst>
          </p:cNvPr>
          <p:cNvGrpSpPr/>
          <p:nvPr/>
        </p:nvGrpSpPr>
        <p:grpSpPr>
          <a:xfrm>
            <a:off x="284672" y="252201"/>
            <a:ext cx="12388926" cy="584775"/>
            <a:chOff x="284672" y="252201"/>
            <a:chExt cx="12388926" cy="584775"/>
          </a:xfrm>
        </p:grpSpPr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FFB1B375-F7F8-F709-3376-EE9A98322297}"/>
                </a:ext>
              </a:extLst>
            </p:cNvPr>
            <p:cNvCxnSpPr>
              <a:cxnSpLocks/>
            </p:cNvCxnSpPr>
            <p:nvPr/>
          </p:nvCxnSpPr>
          <p:spPr>
            <a:xfrm>
              <a:off x="284672" y="836762"/>
              <a:ext cx="1176643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E831B2A4-4CFE-50DF-4CE2-387469AE4380}"/>
                </a:ext>
              </a:extLst>
            </p:cNvPr>
            <p:cNvSpPr txBox="1"/>
            <p:nvPr/>
          </p:nvSpPr>
          <p:spPr>
            <a:xfrm>
              <a:off x="3965233" y="252201"/>
              <a:ext cx="870836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3200" dirty="0">
                  <a:solidFill>
                    <a:schemeClr val="bg1"/>
                  </a:solidFill>
                </a:rPr>
                <a:t>Parâmetros da estratégia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82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9245cb48-36f6-4855-a0c3-19564cc8b6bc"/>
</p:tagLst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659</TotalTime>
  <Words>657</Words>
  <Application>Microsoft Office PowerPoint</Application>
  <PresentationFormat>Widescreen</PresentationFormat>
  <Paragraphs>117</Paragraphs>
  <Slides>23</Slides>
  <Notes>0</Notes>
  <HiddenSlides>6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paulo vitor  andrade</dc:creator>
  <cp:lastModifiedBy>paulo vitor  andrade</cp:lastModifiedBy>
  <cp:revision>7</cp:revision>
  <dcterms:created xsi:type="dcterms:W3CDTF">2023-10-19T04:29:28Z</dcterms:created>
  <dcterms:modified xsi:type="dcterms:W3CDTF">2023-10-19T15:31:40Z</dcterms:modified>
</cp:coreProperties>
</file>

<file path=docProps/thumbnail.jpeg>
</file>